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14"/>
  </p:notesMasterIdLst>
  <p:sldIdLst>
    <p:sldId id="256" r:id="rId4"/>
    <p:sldId id="258" r:id="rId5"/>
    <p:sldId id="259" r:id="rId6"/>
    <p:sldId id="269" r:id="rId7"/>
    <p:sldId id="262" r:id="rId8"/>
    <p:sldId id="263" r:id="rId9"/>
    <p:sldId id="266" r:id="rId10"/>
    <p:sldId id="267" r:id="rId11"/>
    <p:sldId id="268" r:id="rId12"/>
    <p:sldId id="26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8A16C-472B-4DFA-B418-9849B80B3A43}" type="datetimeFigureOut">
              <a:rPr lang="fr-FR" smtClean="0"/>
              <a:t>30/11/2020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AAA52-8A66-4730-8BFC-6AFEF0F3FD36}" type="slidenum">
              <a:rPr lang="fr-FR" smtClean="0"/>
              <a:t>‹N°›</a:t>
            </a:fld>
            <a:endParaRPr lang="fr-FR"/>
          </a:p>
        </p:txBody>
      </p:sp>
    </p:spTree>
    <p:extLst>
      <p:ext uri="{BB962C8B-B14F-4D97-AF65-F5344CB8AC3E}">
        <p14:creationId xmlns:p14="http://schemas.microsoft.com/office/powerpoint/2010/main" val="14173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5619BD9-157D-4288-9D6E-F1EDE76232FA}" type="datetime1">
              <a:rPr lang="fr-FR" smtClean="0"/>
              <a:t>30/11/2020</a:t>
            </a:fld>
            <a:endParaRPr lang="fr-FR"/>
          </a:p>
        </p:txBody>
      </p:sp>
      <p:sp>
        <p:nvSpPr>
          <p:cNvPr id="5" name="Espace réservé du pied de page 4"/>
          <p:cNvSpPr>
            <a:spLocks noGrp="1"/>
          </p:cNvSpPr>
          <p:nvPr>
            <p:ph type="ftr" sz="quarter" idx="11"/>
          </p:nvPr>
        </p:nvSpPr>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305375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AB0658-1F6B-4EC6-931D-7537B791D216}" type="datetime1">
              <a:rPr lang="fr-FR" smtClean="0"/>
              <a:t>30/11/2020</a:t>
            </a:fld>
            <a:endParaRPr lang="fr-FR"/>
          </a:p>
        </p:txBody>
      </p:sp>
      <p:sp>
        <p:nvSpPr>
          <p:cNvPr id="5" name="Espace réservé du pied de page 4"/>
          <p:cNvSpPr>
            <a:spLocks noGrp="1"/>
          </p:cNvSpPr>
          <p:nvPr>
            <p:ph type="ftr" sz="quarter" idx="11"/>
          </p:nvPr>
        </p:nvSpPr>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228903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93ECA7-5006-4B47-B8AB-4B914C3C8A79}" type="datetime1">
              <a:rPr lang="fr-FR" smtClean="0"/>
              <a:t>30/11/2020</a:t>
            </a:fld>
            <a:endParaRPr lang="fr-FR"/>
          </a:p>
        </p:txBody>
      </p:sp>
      <p:sp>
        <p:nvSpPr>
          <p:cNvPr id="5" name="Espace réservé du pied de page 4"/>
          <p:cNvSpPr>
            <a:spLocks noGrp="1"/>
          </p:cNvSpPr>
          <p:nvPr>
            <p:ph type="ftr" sz="quarter" idx="11"/>
          </p:nvPr>
        </p:nvSpPr>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178856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D1590BE-8FC8-4547-B8F8-7EA10EF3EC0B}" type="datetime1">
              <a:rPr lang="fr-FR" smtClean="0"/>
              <a:t>30/11/2020</a:t>
            </a:fld>
            <a:endParaRPr lang="fr-FR"/>
          </a:p>
        </p:txBody>
      </p:sp>
      <p:sp>
        <p:nvSpPr>
          <p:cNvPr id="5" name="Espace réservé du pied de page 4"/>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2A16D0CB-8AB3-4F67-8881-6FC7635AA1D1}" type="slidenum">
              <a:rPr lang="fr-FR" smtClean="0"/>
              <a:t>‹N°›</a:t>
            </a:fld>
            <a:endParaRPr lang="fr-FR" dirty="0"/>
          </a:p>
        </p:txBody>
      </p:sp>
    </p:spTree>
    <p:extLst>
      <p:ext uri="{BB962C8B-B14F-4D97-AF65-F5344CB8AC3E}">
        <p14:creationId xmlns:p14="http://schemas.microsoft.com/office/powerpoint/2010/main" val="263472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D5B8D6-C731-423E-B903-D01EA0ABD9D9}" type="datetime1">
              <a:rPr lang="fr-FR" smtClean="0"/>
              <a:t>30/11/2020</a:t>
            </a:fld>
            <a:endParaRPr lang="fr-FR"/>
          </a:p>
        </p:txBody>
      </p:sp>
      <p:sp>
        <p:nvSpPr>
          <p:cNvPr id="5" name="Espace réservé du pied de page 4"/>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25303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0388FAF-47E1-4DAF-A3B1-4F77B60F0FC9}" type="datetime1">
              <a:rPr lang="fr-FR" smtClean="0"/>
              <a:t>30/11/2020</a:t>
            </a:fld>
            <a:endParaRPr lang="fr-FR"/>
          </a:p>
        </p:txBody>
      </p:sp>
      <p:sp>
        <p:nvSpPr>
          <p:cNvPr id="5" name="Espace réservé du pied de page 4"/>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412897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12ACCB-BA23-4D9D-9DAF-C2C7BA4110CA}" type="datetime1">
              <a:rPr lang="fr-FR" smtClean="0"/>
              <a:t>30/11/2020</a:t>
            </a:fld>
            <a:endParaRPr lang="fr-FR"/>
          </a:p>
        </p:txBody>
      </p:sp>
      <p:sp>
        <p:nvSpPr>
          <p:cNvPr id="6" name="Espace réservé du pied de page 5"/>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7" name="Espace réservé du numéro de diapositive 6"/>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3596761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06F397-1DD3-4443-BB42-58E5389414BB}" type="datetime1">
              <a:rPr lang="fr-FR" smtClean="0"/>
              <a:t>30/11/2020</a:t>
            </a:fld>
            <a:endParaRPr lang="fr-FR"/>
          </a:p>
        </p:txBody>
      </p:sp>
      <p:sp>
        <p:nvSpPr>
          <p:cNvPr id="8" name="Espace réservé du pied de page 7"/>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9" name="Espace réservé du numéro de diapositive 8"/>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515419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5C66C0B-507B-42CC-9832-ABACFB867E48}" type="datetime1">
              <a:rPr lang="fr-FR" smtClean="0"/>
              <a:t>30/11/2020</a:t>
            </a:fld>
            <a:endParaRPr lang="fr-FR"/>
          </a:p>
        </p:txBody>
      </p:sp>
      <p:sp>
        <p:nvSpPr>
          <p:cNvPr id="4" name="Espace réservé du pied de page 3"/>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5" name="Espace réservé du numéro de diapositive 4"/>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2875450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489C2-CEAC-493B-800B-A5CC056F849C}" type="datetime1">
              <a:rPr lang="fr-FR" smtClean="0"/>
              <a:t>30/11/2020</a:t>
            </a:fld>
            <a:endParaRPr lang="fr-FR"/>
          </a:p>
        </p:txBody>
      </p:sp>
      <p:sp>
        <p:nvSpPr>
          <p:cNvPr id="3" name="Espace réservé du pied de page 2"/>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4" name="Espace réservé du numéro de diapositive 3"/>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4118755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B2757F8-989C-4D87-94CD-7E3A535947F4}" type="datetime1">
              <a:rPr lang="fr-FR" smtClean="0"/>
              <a:t>30/11/2020</a:t>
            </a:fld>
            <a:endParaRPr lang="fr-FR"/>
          </a:p>
        </p:txBody>
      </p:sp>
      <p:sp>
        <p:nvSpPr>
          <p:cNvPr id="6" name="Espace réservé du pied de page 5"/>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7" name="Espace réservé du numéro de diapositive 6"/>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284142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6176020"/>
            <a:ext cx="12192000" cy="67830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838200" y="1546493"/>
            <a:ext cx="10515600" cy="29003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5227320" y="6356349"/>
            <a:ext cx="2743200" cy="365125"/>
          </a:xfrm>
        </p:spPr>
        <p:txBody>
          <a:bodyPr/>
          <a:lstStyle/>
          <a:p>
            <a:fld id="{8746F86E-B75E-4FFB-9CF8-42602A8FBEE0}" type="datetime1">
              <a:rPr lang="fr-FR" smtClean="0"/>
              <a:t>30/11/2020</a:t>
            </a:fld>
            <a:endParaRPr lang="fr-FR"/>
          </a:p>
        </p:txBody>
      </p:sp>
      <p:sp>
        <p:nvSpPr>
          <p:cNvPr id="6" name="Espace réservé du numéro de diapositive 5"/>
          <p:cNvSpPr>
            <a:spLocks noGrp="1"/>
          </p:cNvSpPr>
          <p:nvPr>
            <p:ph type="sldNum" sz="quarter" idx="12"/>
          </p:nvPr>
        </p:nvSpPr>
        <p:spPr/>
        <p:txBody>
          <a:bodyPr/>
          <a:lstStyle/>
          <a:p>
            <a:fld id="{361844C9-8C2C-4B0E-98A8-BC22F1E40263}"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95" y="6239080"/>
            <a:ext cx="1880877" cy="545454"/>
          </a:xfrm>
          <a:prstGeom prst="rect">
            <a:avLst/>
          </a:prstGeom>
        </p:spPr>
      </p:pic>
    </p:spTree>
    <p:extLst>
      <p:ext uri="{BB962C8B-B14F-4D97-AF65-F5344CB8AC3E}">
        <p14:creationId xmlns:p14="http://schemas.microsoft.com/office/powerpoint/2010/main" val="2487918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09665F2-15A2-46D8-BCAE-985A7A355803}" type="datetime1">
              <a:rPr lang="fr-FR" smtClean="0"/>
              <a:t>30/11/2020</a:t>
            </a:fld>
            <a:endParaRPr lang="fr-FR"/>
          </a:p>
        </p:txBody>
      </p:sp>
      <p:sp>
        <p:nvSpPr>
          <p:cNvPr id="6" name="Espace réservé du pied de page 5"/>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7" name="Espace réservé du numéro de diapositive 6"/>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3622297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448CBE-402F-427C-A9FA-5AF688273402}" type="datetime1">
              <a:rPr lang="fr-FR" smtClean="0"/>
              <a:t>30/11/2020</a:t>
            </a:fld>
            <a:endParaRPr lang="fr-FR"/>
          </a:p>
        </p:txBody>
      </p:sp>
      <p:sp>
        <p:nvSpPr>
          <p:cNvPr id="5" name="Espace réservé du pied de page 4"/>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1060459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AB5FE2-B02A-42F6-BE5F-F19E5844BFB1}" type="datetime1">
              <a:rPr lang="fr-FR" smtClean="0"/>
              <a:t>30/11/2020</a:t>
            </a:fld>
            <a:endParaRPr lang="fr-FR"/>
          </a:p>
        </p:txBody>
      </p:sp>
      <p:sp>
        <p:nvSpPr>
          <p:cNvPr id="5" name="Espace réservé du pied de page 4"/>
          <p:cNvSpPr>
            <a:spLocks noGrp="1"/>
          </p:cNvSpPr>
          <p:nvPr>
            <p:ph type="ftr" sz="quarter" idx="11"/>
          </p:nvPr>
        </p:nvSpPr>
        <p:spPr>
          <a:xfrm>
            <a:off x="5097379" y="4001294"/>
            <a:ext cx="4114800" cy="365125"/>
          </a:xfrm>
          <a:prstGeom prst="rect">
            <a:avLst/>
          </a:prstGeom>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2A16D0CB-8AB3-4F67-8881-6FC7635AA1D1}" type="slidenum">
              <a:rPr lang="fr-FR" smtClean="0"/>
              <a:t>‹N°›</a:t>
            </a:fld>
            <a:endParaRPr lang="fr-FR"/>
          </a:p>
        </p:txBody>
      </p:sp>
    </p:spTree>
    <p:extLst>
      <p:ext uri="{BB962C8B-B14F-4D97-AF65-F5344CB8AC3E}">
        <p14:creationId xmlns:p14="http://schemas.microsoft.com/office/powerpoint/2010/main" val="1430534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21D3863-213F-4F5C-9155-14B15745653A}" type="datetime1">
              <a:rPr lang="fr-FR" smtClean="0"/>
              <a:t>30/11/2020</a:t>
            </a:fld>
            <a:endParaRPr lang="fr-FR"/>
          </a:p>
        </p:txBody>
      </p:sp>
      <p:sp>
        <p:nvSpPr>
          <p:cNvPr id="5" name="Espace réservé du pied de page 4"/>
          <p:cNvSpPr>
            <a:spLocks noGrp="1"/>
          </p:cNvSpPr>
          <p:nvPr>
            <p:ph type="ftr" sz="quarter" idx="11"/>
          </p:nvPr>
        </p:nvSpPr>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1481822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80CA26-C772-4CCD-A284-382D0E4981DD}" type="datetime1">
              <a:rPr lang="fr-FR" smtClean="0"/>
              <a:t>30/11/2020</a:t>
            </a:fld>
            <a:endParaRPr lang="fr-FR"/>
          </a:p>
        </p:txBody>
      </p:sp>
      <p:sp>
        <p:nvSpPr>
          <p:cNvPr id="5" name="Espace réservé du pied de page 4"/>
          <p:cNvSpPr>
            <a:spLocks noGrp="1"/>
          </p:cNvSpPr>
          <p:nvPr>
            <p:ph type="ftr" sz="quarter" idx="11"/>
          </p:nvPr>
        </p:nvSpPr>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326376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8BC1B340-798F-40FB-B2BC-28A9EE66DFB5}" type="datetime1">
              <a:rPr lang="fr-FR" smtClean="0"/>
              <a:t>30/11/2020</a:t>
            </a:fld>
            <a:endParaRPr lang="fr-FR"/>
          </a:p>
        </p:txBody>
      </p:sp>
      <p:sp>
        <p:nvSpPr>
          <p:cNvPr id="5" name="Espace réservé du pied de page 4"/>
          <p:cNvSpPr>
            <a:spLocks noGrp="1"/>
          </p:cNvSpPr>
          <p:nvPr>
            <p:ph type="ftr" sz="quarter" idx="11"/>
          </p:nvPr>
        </p:nvSpPr>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1178800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049D199-5E86-440F-B5F2-01F41BCA6F2A}" type="datetime1">
              <a:rPr lang="fr-FR" smtClean="0"/>
              <a:t>30/11/2020</a:t>
            </a:fld>
            <a:endParaRPr lang="fr-FR"/>
          </a:p>
        </p:txBody>
      </p:sp>
      <p:sp>
        <p:nvSpPr>
          <p:cNvPr id="6" name="Espace réservé du pied de page 5"/>
          <p:cNvSpPr>
            <a:spLocks noGrp="1"/>
          </p:cNvSpPr>
          <p:nvPr>
            <p:ph type="ftr" sz="quarter" idx="11"/>
          </p:nvPr>
        </p:nvSpPr>
        <p:spPr/>
        <p:txBody>
          <a:bodyPr/>
          <a:lstStyle/>
          <a:p>
            <a:r>
              <a:rPr lang="fr-FR" smtClean="0"/>
              <a:t>Plus d'informations sur www.vocationrh.fr</a:t>
            </a:r>
            <a:endParaRPr lang="fr-FR"/>
          </a:p>
        </p:txBody>
      </p:sp>
      <p:sp>
        <p:nvSpPr>
          <p:cNvPr id="7" name="Espace réservé du numéro de diapositive 6"/>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225424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048DBF5-D826-4A79-91C8-FA8DF04E8ED7}" type="datetime1">
              <a:rPr lang="fr-FR" smtClean="0"/>
              <a:t>30/11/2020</a:t>
            </a:fld>
            <a:endParaRPr lang="fr-FR"/>
          </a:p>
        </p:txBody>
      </p:sp>
      <p:sp>
        <p:nvSpPr>
          <p:cNvPr id="8" name="Espace réservé du pied de page 7"/>
          <p:cNvSpPr>
            <a:spLocks noGrp="1"/>
          </p:cNvSpPr>
          <p:nvPr>
            <p:ph type="ftr" sz="quarter" idx="11"/>
          </p:nvPr>
        </p:nvSpPr>
        <p:spPr/>
        <p:txBody>
          <a:bodyPr/>
          <a:lstStyle/>
          <a:p>
            <a:r>
              <a:rPr lang="fr-FR" smtClean="0"/>
              <a:t>Plus d'informations sur www.vocationrh.fr</a:t>
            </a:r>
            <a:endParaRPr lang="fr-FR"/>
          </a:p>
        </p:txBody>
      </p:sp>
      <p:sp>
        <p:nvSpPr>
          <p:cNvPr id="9" name="Espace réservé du numéro de diapositive 8"/>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3532490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087768B-1509-45C2-82E2-6FFA41A0D980}" type="datetime1">
              <a:rPr lang="fr-FR" smtClean="0"/>
              <a:t>30/11/2020</a:t>
            </a:fld>
            <a:endParaRPr lang="fr-FR"/>
          </a:p>
        </p:txBody>
      </p:sp>
      <p:sp>
        <p:nvSpPr>
          <p:cNvPr id="4" name="Espace réservé du pied de page 3"/>
          <p:cNvSpPr>
            <a:spLocks noGrp="1"/>
          </p:cNvSpPr>
          <p:nvPr>
            <p:ph type="ftr" sz="quarter" idx="11"/>
          </p:nvPr>
        </p:nvSpPr>
        <p:spPr/>
        <p:txBody>
          <a:bodyPr/>
          <a:lstStyle/>
          <a:p>
            <a:r>
              <a:rPr lang="fr-FR" smtClean="0"/>
              <a:t>Plus d'informations sur www.vocationrh.fr</a:t>
            </a:r>
            <a:endParaRPr lang="fr-FR"/>
          </a:p>
        </p:txBody>
      </p:sp>
      <p:sp>
        <p:nvSpPr>
          <p:cNvPr id="5" name="Espace réservé du numéro de diapositive 4"/>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3423558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FC0482-6B73-4E9B-BDE4-B2EAC2E1DECB}" type="datetime1">
              <a:rPr lang="fr-FR" smtClean="0"/>
              <a:t>30/11/2020</a:t>
            </a:fld>
            <a:endParaRPr lang="fr-FR"/>
          </a:p>
        </p:txBody>
      </p:sp>
      <p:sp>
        <p:nvSpPr>
          <p:cNvPr id="3" name="Espace réservé du pied de page 2"/>
          <p:cNvSpPr>
            <a:spLocks noGrp="1"/>
          </p:cNvSpPr>
          <p:nvPr>
            <p:ph type="ftr" sz="quarter" idx="11"/>
          </p:nvPr>
        </p:nvSpPr>
        <p:spPr/>
        <p:txBody>
          <a:bodyPr/>
          <a:lstStyle/>
          <a:p>
            <a:r>
              <a:rPr lang="fr-FR" smtClean="0"/>
              <a:t>Plus d'informations sur www.vocationrh.fr</a:t>
            </a:r>
            <a:endParaRPr lang="fr-FR"/>
          </a:p>
        </p:txBody>
      </p:sp>
      <p:sp>
        <p:nvSpPr>
          <p:cNvPr id="4" name="Espace réservé du numéro de diapositive 3"/>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29420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49D685C-17A5-4F77-AEFC-246404EFE827}" type="datetime1">
              <a:rPr lang="fr-FR" smtClean="0"/>
              <a:t>30/11/2020</a:t>
            </a:fld>
            <a:endParaRPr lang="fr-FR"/>
          </a:p>
        </p:txBody>
      </p:sp>
      <p:sp>
        <p:nvSpPr>
          <p:cNvPr id="5" name="Espace réservé du pied de page 4"/>
          <p:cNvSpPr>
            <a:spLocks noGrp="1"/>
          </p:cNvSpPr>
          <p:nvPr>
            <p:ph type="ftr" sz="quarter" idx="11"/>
          </p:nvPr>
        </p:nvSpPr>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512461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57C36F1-A5A3-4A11-9BC0-6908A9911F86}" type="datetime1">
              <a:rPr lang="fr-FR" smtClean="0"/>
              <a:t>30/11/2020</a:t>
            </a:fld>
            <a:endParaRPr lang="fr-FR"/>
          </a:p>
        </p:txBody>
      </p:sp>
      <p:sp>
        <p:nvSpPr>
          <p:cNvPr id="6" name="Espace réservé du pied de page 5"/>
          <p:cNvSpPr>
            <a:spLocks noGrp="1"/>
          </p:cNvSpPr>
          <p:nvPr>
            <p:ph type="ftr" sz="quarter" idx="11"/>
          </p:nvPr>
        </p:nvSpPr>
        <p:spPr/>
        <p:txBody>
          <a:bodyPr/>
          <a:lstStyle/>
          <a:p>
            <a:r>
              <a:rPr lang="fr-FR" smtClean="0"/>
              <a:t>Plus d'informations sur www.vocationrh.fr</a:t>
            </a:r>
            <a:endParaRPr lang="fr-FR"/>
          </a:p>
        </p:txBody>
      </p:sp>
      <p:sp>
        <p:nvSpPr>
          <p:cNvPr id="7" name="Espace réservé du numéro de diapositive 6"/>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183828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9CAF35C-16DC-4004-A67A-E6FB355E1B46}" type="datetime1">
              <a:rPr lang="fr-FR" smtClean="0"/>
              <a:t>30/11/2020</a:t>
            </a:fld>
            <a:endParaRPr lang="fr-FR"/>
          </a:p>
        </p:txBody>
      </p:sp>
      <p:sp>
        <p:nvSpPr>
          <p:cNvPr id="6" name="Espace réservé du pied de page 5"/>
          <p:cNvSpPr>
            <a:spLocks noGrp="1"/>
          </p:cNvSpPr>
          <p:nvPr>
            <p:ph type="ftr" sz="quarter" idx="11"/>
          </p:nvPr>
        </p:nvSpPr>
        <p:spPr/>
        <p:txBody>
          <a:bodyPr/>
          <a:lstStyle/>
          <a:p>
            <a:r>
              <a:rPr lang="fr-FR" smtClean="0"/>
              <a:t>Plus d'informations sur www.vocationrh.fr</a:t>
            </a:r>
            <a:endParaRPr lang="fr-FR"/>
          </a:p>
        </p:txBody>
      </p:sp>
      <p:sp>
        <p:nvSpPr>
          <p:cNvPr id="7" name="Espace réservé du numéro de diapositive 6"/>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2386246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048E95-3FD3-44CC-B568-ECE18C818C52}" type="datetime1">
              <a:rPr lang="fr-FR" smtClean="0"/>
              <a:t>30/11/2020</a:t>
            </a:fld>
            <a:endParaRPr lang="fr-FR"/>
          </a:p>
        </p:txBody>
      </p:sp>
      <p:sp>
        <p:nvSpPr>
          <p:cNvPr id="5" name="Espace réservé du pied de page 4"/>
          <p:cNvSpPr>
            <a:spLocks noGrp="1"/>
          </p:cNvSpPr>
          <p:nvPr>
            <p:ph type="ftr" sz="quarter" idx="11"/>
          </p:nvPr>
        </p:nvSpPr>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2231388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2C0920-301B-4A86-9FEE-3029E05FF054}" type="datetime1">
              <a:rPr lang="fr-FR" smtClean="0"/>
              <a:t>30/11/2020</a:t>
            </a:fld>
            <a:endParaRPr lang="fr-FR"/>
          </a:p>
        </p:txBody>
      </p:sp>
      <p:sp>
        <p:nvSpPr>
          <p:cNvPr id="5" name="Espace réservé du pied de page 4"/>
          <p:cNvSpPr>
            <a:spLocks noGrp="1"/>
          </p:cNvSpPr>
          <p:nvPr>
            <p:ph type="ftr" sz="quarter" idx="11"/>
          </p:nvPr>
        </p:nvSpPr>
        <p:spPr/>
        <p:txBody>
          <a:bodyPr/>
          <a:lstStyle/>
          <a:p>
            <a:r>
              <a:rPr lang="fr-FR" smtClean="0"/>
              <a:t>Plus d'informations sur www.vocationrh.fr</a:t>
            </a:r>
            <a:endParaRPr lang="fr-FR"/>
          </a:p>
        </p:txBody>
      </p:sp>
      <p:sp>
        <p:nvSpPr>
          <p:cNvPr id="6" name="Espace réservé du numéro de diapositive 5"/>
          <p:cNvSpPr>
            <a:spLocks noGrp="1"/>
          </p:cNvSpPr>
          <p:nvPr>
            <p:ph type="sldNum" sz="quarter" idx="12"/>
          </p:nvPr>
        </p:nvSpPr>
        <p:spPr/>
        <p:txBody>
          <a:bodyPr/>
          <a:lstStyle/>
          <a:p>
            <a:fld id="{65305362-9B06-493B-B643-3A652F0677BA}" type="slidenum">
              <a:rPr lang="fr-FR" smtClean="0"/>
              <a:t>‹N°›</a:t>
            </a:fld>
            <a:endParaRPr lang="fr-FR"/>
          </a:p>
        </p:txBody>
      </p:sp>
    </p:spTree>
    <p:extLst>
      <p:ext uri="{BB962C8B-B14F-4D97-AF65-F5344CB8AC3E}">
        <p14:creationId xmlns:p14="http://schemas.microsoft.com/office/powerpoint/2010/main" val="208328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FF1B206-512D-4802-BAAC-0C7B5FD6CD47}" type="datetime1">
              <a:rPr lang="fr-FR" smtClean="0"/>
              <a:t>30/11/2020</a:t>
            </a:fld>
            <a:endParaRPr lang="fr-FR"/>
          </a:p>
        </p:txBody>
      </p:sp>
      <p:sp>
        <p:nvSpPr>
          <p:cNvPr id="6" name="Espace réservé du pied de page 5"/>
          <p:cNvSpPr>
            <a:spLocks noGrp="1"/>
          </p:cNvSpPr>
          <p:nvPr>
            <p:ph type="ftr" sz="quarter" idx="11"/>
          </p:nvPr>
        </p:nvSpPr>
        <p:spPr/>
        <p:txBody>
          <a:bodyPr/>
          <a:lstStyle/>
          <a:p>
            <a:r>
              <a:rPr lang="fr-FR" smtClean="0"/>
              <a:t>Plus d'informations sur www.vocationrh.fr</a:t>
            </a:r>
            <a:endParaRPr lang="fr-FR"/>
          </a:p>
        </p:txBody>
      </p:sp>
      <p:sp>
        <p:nvSpPr>
          <p:cNvPr id="7" name="Espace réservé du numéro de diapositive 6"/>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249416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6EAA395-1E50-42A6-9996-A0F6901715F8}" type="datetime1">
              <a:rPr lang="fr-FR" smtClean="0"/>
              <a:t>30/11/2020</a:t>
            </a:fld>
            <a:endParaRPr lang="fr-FR"/>
          </a:p>
        </p:txBody>
      </p:sp>
      <p:sp>
        <p:nvSpPr>
          <p:cNvPr id="8" name="Espace réservé du pied de page 7"/>
          <p:cNvSpPr>
            <a:spLocks noGrp="1"/>
          </p:cNvSpPr>
          <p:nvPr>
            <p:ph type="ftr" sz="quarter" idx="11"/>
          </p:nvPr>
        </p:nvSpPr>
        <p:spPr/>
        <p:txBody>
          <a:bodyPr/>
          <a:lstStyle/>
          <a:p>
            <a:r>
              <a:rPr lang="fr-FR" smtClean="0"/>
              <a:t>Plus d'informations sur www.vocationrh.fr</a:t>
            </a:r>
            <a:endParaRPr lang="fr-FR"/>
          </a:p>
        </p:txBody>
      </p:sp>
      <p:sp>
        <p:nvSpPr>
          <p:cNvPr id="9" name="Espace réservé du numéro de diapositive 8"/>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180748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9712CBB-89A2-4D1D-8601-5CDEE4DF6FB9}" type="datetime1">
              <a:rPr lang="fr-FR" smtClean="0"/>
              <a:t>30/11/2020</a:t>
            </a:fld>
            <a:endParaRPr lang="fr-FR"/>
          </a:p>
        </p:txBody>
      </p:sp>
      <p:sp>
        <p:nvSpPr>
          <p:cNvPr id="4" name="Espace réservé du pied de page 3"/>
          <p:cNvSpPr>
            <a:spLocks noGrp="1"/>
          </p:cNvSpPr>
          <p:nvPr>
            <p:ph type="ftr" sz="quarter" idx="11"/>
          </p:nvPr>
        </p:nvSpPr>
        <p:spPr/>
        <p:txBody>
          <a:bodyPr/>
          <a:lstStyle/>
          <a:p>
            <a:r>
              <a:rPr lang="fr-FR" smtClean="0"/>
              <a:t>Plus d'informations sur www.vocationrh.fr</a:t>
            </a:r>
            <a:endParaRPr lang="fr-FR"/>
          </a:p>
        </p:txBody>
      </p:sp>
      <p:sp>
        <p:nvSpPr>
          <p:cNvPr id="5" name="Espace réservé du numéro de diapositive 4"/>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415417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054BCF-183E-40AF-9A1B-14C22DBA8C1A}" type="datetime1">
              <a:rPr lang="fr-FR" smtClean="0"/>
              <a:t>30/11/2020</a:t>
            </a:fld>
            <a:endParaRPr lang="fr-FR"/>
          </a:p>
        </p:txBody>
      </p:sp>
      <p:sp>
        <p:nvSpPr>
          <p:cNvPr id="3" name="Espace réservé du pied de page 2"/>
          <p:cNvSpPr>
            <a:spLocks noGrp="1"/>
          </p:cNvSpPr>
          <p:nvPr>
            <p:ph type="ftr" sz="quarter" idx="11"/>
          </p:nvPr>
        </p:nvSpPr>
        <p:spPr/>
        <p:txBody>
          <a:bodyPr/>
          <a:lstStyle/>
          <a:p>
            <a:r>
              <a:rPr lang="fr-FR" smtClean="0"/>
              <a:t>Plus d'informations sur www.vocationrh.fr</a:t>
            </a:r>
            <a:endParaRPr lang="fr-FR"/>
          </a:p>
        </p:txBody>
      </p:sp>
      <p:sp>
        <p:nvSpPr>
          <p:cNvPr id="4" name="Espace réservé du numéro de diapositive 3"/>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10778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39CB166-DBE0-4CCF-8CA6-FA8C51720BD7}" type="datetime1">
              <a:rPr lang="fr-FR" smtClean="0"/>
              <a:t>30/11/2020</a:t>
            </a:fld>
            <a:endParaRPr lang="fr-FR"/>
          </a:p>
        </p:txBody>
      </p:sp>
      <p:sp>
        <p:nvSpPr>
          <p:cNvPr id="6" name="Espace réservé du pied de page 5"/>
          <p:cNvSpPr>
            <a:spLocks noGrp="1"/>
          </p:cNvSpPr>
          <p:nvPr>
            <p:ph type="ftr" sz="quarter" idx="11"/>
          </p:nvPr>
        </p:nvSpPr>
        <p:spPr/>
        <p:txBody>
          <a:bodyPr/>
          <a:lstStyle/>
          <a:p>
            <a:r>
              <a:rPr lang="fr-FR" smtClean="0"/>
              <a:t>Plus d'informations sur www.vocationrh.fr</a:t>
            </a:r>
            <a:endParaRPr lang="fr-FR"/>
          </a:p>
        </p:txBody>
      </p:sp>
      <p:sp>
        <p:nvSpPr>
          <p:cNvPr id="7" name="Espace réservé du numéro de diapositive 6"/>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164829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34C7C94-F5D9-48C0-9FDE-D5063F4FDC82}" type="datetime1">
              <a:rPr lang="fr-FR" smtClean="0"/>
              <a:t>30/11/2020</a:t>
            </a:fld>
            <a:endParaRPr lang="fr-FR"/>
          </a:p>
        </p:txBody>
      </p:sp>
      <p:sp>
        <p:nvSpPr>
          <p:cNvPr id="6" name="Espace réservé du pied de page 5"/>
          <p:cNvSpPr>
            <a:spLocks noGrp="1"/>
          </p:cNvSpPr>
          <p:nvPr>
            <p:ph type="ftr" sz="quarter" idx="11"/>
          </p:nvPr>
        </p:nvSpPr>
        <p:spPr/>
        <p:txBody>
          <a:bodyPr/>
          <a:lstStyle/>
          <a:p>
            <a:r>
              <a:rPr lang="fr-FR" smtClean="0"/>
              <a:t>Plus d'informations sur www.vocationrh.fr</a:t>
            </a:r>
            <a:endParaRPr lang="fr-FR"/>
          </a:p>
        </p:txBody>
      </p:sp>
      <p:sp>
        <p:nvSpPr>
          <p:cNvPr id="7" name="Espace réservé du numéro de diapositive 6"/>
          <p:cNvSpPr>
            <a:spLocks noGrp="1"/>
          </p:cNvSpPr>
          <p:nvPr>
            <p:ph type="sldNum" sz="quarter" idx="12"/>
          </p:nvPr>
        </p:nvSpPr>
        <p:spPr/>
        <p:txBody>
          <a:bodyPr/>
          <a:lstStyle/>
          <a:p>
            <a:fld id="{361844C9-8C2C-4B0E-98A8-BC22F1E40263}" type="slidenum">
              <a:rPr lang="fr-FR" smtClean="0"/>
              <a:t>‹N°›</a:t>
            </a:fld>
            <a:endParaRPr lang="fr-FR"/>
          </a:p>
        </p:txBody>
      </p:sp>
    </p:spTree>
    <p:extLst>
      <p:ext uri="{BB962C8B-B14F-4D97-AF65-F5344CB8AC3E}">
        <p14:creationId xmlns:p14="http://schemas.microsoft.com/office/powerpoint/2010/main" val="409176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008C1-9A58-4F8D-A34D-203C330F8FAB}" type="datetime1">
              <a:rPr lang="fr-FR" smtClean="0"/>
              <a:t>30/11/2020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Plus d'informations sur www.vocationrh.fr</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844C9-8C2C-4B0E-98A8-BC22F1E40263}" type="slidenum">
              <a:rPr lang="fr-FR" smtClean="0"/>
              <a:t>‹N°›</a:t>
            </a:fld>
            <a:endParaRPr lang="fr-FR"/>
          </a:p>
        </p:txBody>
      </p:sp>
    </p:spTree>
    <p:extLst>
      <p:ext uri="{BB962C8B-B14F-4D97-AF65-F5344CB8AC3E}">
        <p14:creationId xmlns:p14="http://schemas.microsoft.com/office/powerpoint/2010/main" val="365318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2415940" y="1825625"/>
            <a:ext cx="8937859" cy="3992779"/>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0944727" y="6338503"/>
            <a:ext cx="10291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F0D51-E61C-48A6-8F17-A2B842C8391B}" type="datetime1">
              <a:rPr lang="fr-FR" smtClean="0"/>
              <a:t>30/11/2020</a:t>
            </a:fld>
            <a:endParaRPr lang="fr-FR"/>
          </a:p>
        </p:txBody>
      </p:sp>
      <p:sp>
        <p:nvSpPr>
          <p:cNvPr id="6" name="Espace réservé du numéro de diapositive 5"/>
          <p:cNvSpPr>
            <a:spLocks noGrp="1"/>
          </p:cNvSpPr>
          <p:nvPr>
            <p:ph type="sldNum" sz="quarter" idx="4"/>
          </p:nvPr>
        </p:nvSpPr>
        <p:spPr>
          <a:xfrm>
            <a:off x="4587240"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6D0CB-8AB3-4F67-8881-6FC7635AA1D1}" type="slidenum">
              <a:rPr lang="fr-FR" smtClean="0"/>
              <a:t>‹N°›</a:t>
            </a:fld>
            <a:endParaRPr lang="fr-FR" dirty="0"/>
          </a:p>
        </p:txBody>
      </p:sp>
      <p:pic>
        <p:nvPicPr>
          <p:cNvPr id="7" name="Image 6"/>
          <p:cNvPicPr>
            <a:picLocks noChangeAspect="1"/>
          </p:cNvPicPr>
          <p:nvPr userDrawn="1"/>
        </p:nvPicPr>
        <p:blipFill>
          <a:blip r:embed="rId13"/>
          <a:stretch>
            <a:fillRect/>
          </a:stretch>
        </p:blipFill>
        <p:spPr>
          <a:xfrm>
            <a:off x="0" y="5818404"/>
            <a:ext cx="3403417" cy="986991"/>
          </a:xfrm>
          <a:prstGeom prst="rect">
            <a:avLst/>
          </a:prstGeom>
        </p:spPr>
      </p:pic>
    </p:spTree>
    <p:extLst>
      <p:ext uri="{BB962C8B-B14F-4D97-AF65-F5344CB8AC3E}">
        <p14:creationId xmlns:p14="http://schemas.microsoft.com/office/powerpoint/2010/main" val="973820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B51B1-3F89-45AE-9C28-549C3CAFC8EF}" type="datetime1">
              <a:rPr lang="fr-FR" smtClean="0"/>
              <a:t>30/11/2020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Plus d'informations sur www.vocationrh.fr</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05362-9B06-493B-B643-3A652F0677BA}" type="slidenum">
              <a:rPr lang="fr-FR" smtClean="0"/>
              <a:t>‹N°›</a:t>
            </a:fld>
            <a:endParaRPr lang="fr-FR"/>
          </a:p>
        </p:txBody>
      </p:sp>
    </p:spTree>
    <p:extLst>
      <p:ext uri="{BB962C8B-B14F-4D97-AF65-F5344CB8AC3E}">
        <p14:creationId xmlns:p14="http://schemas.microsoft.com/office/powerpoint/2010/main" val="57765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seil en ressources hummaine, Droit social, Management de Transition, l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42"/>
            <a:ext cx="12206972" cy="329262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531486" y="4620124"/>
            <a:ext cx="9144000" cy="699578"/>
          </a:xfrm>
        </p:spPr>
        <p:txBody>
          <a:bodyPr>
            <a:normAutofit/>
          </a:bodyPr>
          <a:lstStyle/>
          <a:p>
            <a:r>
              <a:rPr lang="fr-FR" sz="4000" b="1" dirty="0" smtClean="0">
                <a:solidFill>
                  <a:schemeClr val="bg2">
                    <a:lumMod val="50000"/>
                  </a:schemeClr>
                </a:solidFill>
              </a:rPr>
              <a:t>Recrutement : enjeu et perspectives  </a:t>
            </a:r>
            <a:endParaRPr lang="fr-FR" sz="4000" b="1" dirty="0">
              <a:solidFill>
                <a:schemeClr val="bg2">
                  <a:lumMod val="50000"/>
                </a:schemeClr>
              </a:solidFill>
            </a:endParaRPr>
          </a:p>
        </p:txBody>
      </p:sp>
      <p:sp>
        <p:nvSpPr>
          <p:cNvPr id="3" name="Sous-titre 2"/>
          <p:cNvSpPr>
            <a:spLocks noGrp="1"/>
          </p:cNvSpPr>
          <p:nvPr>
            <p:ph type="subTitle" idx="1"/>
          </p:nvPr>
        </p:nvSpPr>
        <p:spPr>
          <a:xfrm>
            <a:off x="1531486" y="5479886"/>
            <a:ext cx="9144000" cy="716280"/>
          </a:xfrm>
        </p:spPr>
        <p:txBody>
          <a:bodyPr>
            <a:normAutofit/>
          </a:bodyPr>
          <a:lstStyle/>
          <a:p>
            <a:r>
              <a:rPr lang="fr-FR" sz="2800" dirty="0" smtClean="0">
                <a:solidFill>
                  <a:schemeClr val="bg2">
                    <a:lumMod val="50000"/>
                  </a:schemeClr>
                </a:solidFill>
              </a:rPr>
              <a:t>Comment réussir son recrutement </a:t>
            </a:r>
            <a:endParaRPr lang="fr-FR" sz="2800" dirty="0">
              <a:solidFill>
                <a:schemeClr val="bg2">
                  <a:lumMod val="50000"/>
                </a:schemeClr>
              </a:solidFill>
            </a:endParaRPr>
          </a:p>
        </p:txBody>
      </p:sp>
      <p:sp>
        <p:nvSpPr>
          <p:cNvPr id="6" name="Espace réservé du numéro de diapositive 5"/>
          <p:cNvSpPr>
            <a:spLocks noGrp="1"/>
          </p:cNvSpPr>
          <p:nvPr>
            <p:ph type="sldNum" sz="quarter" idx="12"/>
          </p:nvPr>
        </p:nvSpPr>
        <p:spPr/>
        <p:txBody>
          <a:bodyPr/>
          <a:lstStyle/>
          <a:p>
            <a:fld id="{361844C9-8C2C-4B0E-98A8-BC22F1E40263}" type="slidenum">
              <a:rPr lang="fr-FR" smtClean="0"/>
              <a:t>1</a:t>
            </a:fld>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271" y="10343"/>
            <a:ext cx="3994204" cy="1158320"/>
          </a:xfrm>
          <a:prstGeom prst="rect">
            <a:avLst/>
          </a:prstGeom>
        </p:spPr>
      </p:pic>
      <p:sp>
        <p:nvSpPr>
          <p:cNvPr id="8" name="Espace réservé du pied de page 7"/>
          <p:cNvSpPr>
            <a:spLocks noGrp="1"/>
          </p:cNvSpPr>
          <p:nvPr>
            <p:ph type="ftr" sz="quarter" idx="11"/>
          </p:nvPr>
        </p:nvSpPr>
        <p:spPr/>
        <p:txBody>
          <a:bodyPr/>
          <a:lstStyle/>
          <a:p>
            <a:r>
              <a:rPr lang="fr-FR" smtClean="0"/>
              <a:t>Plus d'informations sur www.vocationrh.fr</a:t>
            </a:r>
            <a:endParaRPr lang="fr-FR"/>
          </a:p>
        </p:txBody>
      </p:sp>
    </p:spTree>
    <p:extLst>
      <p:ext uri="{BB962C8B-B14F-4D97-AF65-F5344CB8AC3E}">
        <p14:creationId xmlns:p14="http://schemas.microsoft.com/office/powerpoint/2010/main" val="2418715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2644" y="324854"/>
            <a:ext cx="8665945" cy="562058"/>
          </a:xfrm>
        </p:spPr>
        <p:txBody>
          <a:bodyPr>
            <a:noAutofit/>
          </a:bodyPr>
          <a:lstStyle/>
          <a:p>
            <a:pPr algn="l">
              <a:lnSpc>
                <a:spcPct val="100000"/>
              </a:lnSpc>
            </a:pPr>
            <a:r>
              <a:rPr lang="fr-FR" sz="2800" b="1" dirty="0" smtClean="0">
                <a:solidFill>
                  <a:schemeClr val="bg2">
                    <a:lumMod val="50000"/>
                  </a:schemeClr>
                </a:solidFill>
                <a:latin typeface="Arial" panose="020B0604020202020204" pitchFamily="34" charset="0"/>
                <a:cs typeface="Arial" panose="020B0604020202020204" pitchFamily="34" charset="0"/>
              </a:rPr>
              <a:t>En conclusion </a:t>
            </a:r>
            <a:endParaRPr lang="fr-FR" sz="2800" b="1" dirty="0">
              <a:solidFill>
                <a:schemeClr val="bg2">
                  <a:lumMod val="50000"/>
                </a:schemeClr>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235243" y="2116442"/>
            <a:ext cx="9246668" cy="3446960"/>
          </a:xfrm>
        </p:spPr>
        <p:txBody>
          <a:bodyPr>
            <a:normAutofit lnSpcReduction="10000"/>
          </a:bodyPr>
          <a:lstStyle/>
          <a:p>
            <a:pPr marL="342900" indent="-342900" algn="just">
              <a:buClr>
                <a:srgbClr val="FFC000"/>
              </a:buClr>
              <a:buFont typeface="Symbol" panose="05050102010706020507" pitchFamily="18" charset="2"/>
              <a:buChar char="Þ"/>
            </a:pPr>
            <a:r>
              <a:rPr lang="fr-FR" sz="2000" dirty="0">
                <a:latin typeface="Arial" panose="020B0604020202020204" pitchFamily="34" charset="0"/>
                <a:cs typeface="Arial" panose="020B0604020202020204" pitchFamily="34" charset="0"/>
              </a:rPr>
              <a:t>Le mouton à 5 pattes n’existe pas ! </a:t>
            </a:r>
            <a:endParaRPr lang="fr-FR" sz="2000" dirty="0" smtClean="0">
              <a:latin typeface="Arial" panose="020B0604020202020204" pitchFamily="34" charset="0"/>
              <a:cs typeface="Arial" panose="020B0604020202020204" pitchFamily="34" charset="0"/>
            </a:endParaRPr>
          </a:p>
          <a:p>
            <a:pPr algn="just">
              <a:buClr>
                <a:srgbClr val="FFC000"/>
              </a:buClr>
            </a:pPr>
            <a:endParaRPr lang="fr-FR" sz="2000" dirty="0">
              <a:latin typeface="Arial" panose="020B0604020202020204" pitchFamily="34" charset="0"/>
              <a:cs typeface="Arial" panose="020B0604020202020204" pitchFamily="34" charset="0"/>
            </a:endParaRPr>
          </a:p>
          <a:p>
            <a:pPr marL="342900" indent="-342900" algn="just">
              <a:buClr>
                <a:srgbClr val="FFC000"/>
              </a:buClr>
              <a:buFont typeface="Symbol" panose="05050102010706020507" pitchFamily="18" charset="2"/>
              <a:buChar char="Þ"/>
            </a:pPr>
            <a:r>
              <a:rPr lang="fr-FR" sz="2000" dirty="0" smtClean="0">
                <a:latin typeface="Arial" panose="020B0604020202020204" pitchFamily="34" charset="0"/>
                <a:cs typeface="Arial" panose="020B0604020202020204" pitchFamily="34" charset="0"/>
              </a:rPr>
              <a:t>Le risque 0 n’existe pas mais il est possible de le limiter fortement…</a:t>
            </a:r>
          </a:p>
          <a:p>
            <a:pPr algn="just">
              <a:buClr>
                <a:srgbClr val="FFC000"/>
              </a:buClr>
            </a:pPr>
            <a:endParaRPr lang="fr-FR" sz="2000" dirty="0" smtClean="0">
              <a:latin typeface="Arial" panose="020B0604020202020204" pitchFamily="34" charset="0"/>
              <a:cs typeface="Arial" panose="020B0604020202020204" pitchFamily="34" charset="0"/>
            </a:endParaRPr>
          </a:p>
          <a:p>
            <a:pPr marL="342900" indent="-342900" algn="just">
              <a:lnSpc>
                <a:spcPct val="120000"/>
              </a:lnSpc>
              <a:spcBef>
                <a:spcPts val="0"/>
              </a:spcBef>
              <a:buClr>
                <a:srgbClr val="FFC000"/>
              </a:buClr>
              <a:buFont typeface="Symbol" panose="05050102010706020507" pitchFamily="18" charset="2"/>
              <a:buChar char="Þ"/>
            </a:pPr>
            <a:r>
              <a:rPr lang="fr-FR" sz="2000" dirty="0" smtClean="0">
                <a:latin typeface="Arial" panose="020B0604020202020204" pitchFamily="34" charset="0"/>
                <a:cs typeface="Arial" panose="020B0604020202020204" pitchFamily="34" charset="0"/>
              </a:rPr>
              <a:t>… en créant toutes les conditions favorables à la réussite de cet exercice</a:t>
            </a:r>
          </a:p>
          <a:p>
            <a:pPr algn="just">
              <a:lnSpc>
                <a:spcPct val="120000"/>
              </a:lnSpc>
              <a:spcBef>
                <a:spcPts val="0"/>
              </a:spcBef>
              <a:buClr>
                <a:srgbClr val="FFC000"/>
              </a:buClr>
            </a:pPr>
            <a:endParaRPr lang="fr-FR" sz="2000" dirty="0" smtClean="0">
              <a:latin typeface="Arial" panose="020B0604020202020204" pitchFamily="34" charset="0"/>
              <a:cs typeface="Arial" panose="020B0604020202020204" pitchFamily="34" charset="0"/>
            </a:endParaRPr>
          </a:p>
          <a:p>
            <a:pPr marL="342900" indent="-342900" algn="just">
              <a:buClr>
                <a:srgbClr val="FFC000"/>
              </a:buClr>
              <a:buFont typeface="Symbol" panose="05050102010706020507" pitchFamily="18" charset="2"/>
              <a:buChar char="Þ"/>
            </a:pPr>
            <a:r>
              <a:rPr lang="fr-FR" sz="2000" dirty="0" smtClean="0">
                <a:latin typeface="Arial" panose="020B0604020202020204" pitchFamily="34" charset="0"/>
                <a:cs typeface="Arial" panose="020B0604020202020204" pitchFamily="34" charset="0"/>
              </a:rPr>
              <a:t>S’il y a un doute alors il n’y a pas de doute ! </a:t>
            </a:r>
          </a:p>
          <a:p>
            <a:pPr marL="342900" indent="-342900" algn="just">
              <a:buClr>
                <a:srgbClr val="FFC000"/>
              </a:buClr>
              <a:buFont typeface="Symbol" panose="05050102010706020507" pitchFamily="18" charset="2"/>
              <a:buChar char="Þ"/>
            </a:pPr>
            <a:endParaRPr lang="fr-FR" sz="2000" dirty="0">
              <a:latin typeface="Arial" panose="020B0604020202020204" pitchFamily="34" charset="0"/>
              <a:cs typeface="Arial" panose="020B0604020202020204" pitchFamily="34" charset="0"/>
            </a:endParaRPr>
          </a:p>
          <a:p>
            <a:pPr marL="342900" indent="-342900" algn="just">
              <a:buClr>
                <a:srgbClr val="FFC000"/>
              </a:buClr>
              <a:buFont typeface="Symbol" panose="05050102010706020507" pitchFamily="18" charset="2"/>
              <a:buChar char="Þ"/>
            </a:pPr>
            <a:r>
              <a:rPr lang="fr-FR" sz="2000" dirty="0" smtClean="0">
                <a:latin typeface="Arial" panose="020B0604020202020204" pitchFamily="34" charset="0"/>
                <a:cs typeface="Arial" panose="020B0604020202020204" pitchFamily="34" charset="0"/>
              </a:rPr>
              <a:t>N’oubliez pas que l’enjeu est aussi important pour vous que pour le candidat !</a:t>
            </a:r>
            <a:endParaRPr lang="fr-FR" sz="20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16" y="6222896"/>
            <a:ext cx="1661962" cy="481969"/>
          </a:xfrm>
          <a:prstGeom prst="rect">
            <a:avLst/>
          </a:prstGeom>
        </p:spPr>
      </p:pic>
      <p:pic>
        <p:nvPicPr>
          <p:cNvPr id="5" name="Image 4"/>
          <p:cNvPicPr>
            <a:picLocks noChangeAspect="1"/>
          </p:cNvPicPr>
          <p:nvPr/>
        </p:nvPicPr>
        <p:blipFill>
          <a:blip r:embed="rId3"/>
          <a:stretch>
            <a:fillRect/>
          </a:stretch>
        </p:blipFill>
        <p:spPr>
          <a:xfrm>
            <a:off x="10393730" y="253008"/>
            <a:ext cx="1612181" cy="575779"/>
          </a:xfrm>
          <a:prstGeom prst="rect">
            <a:avLst/>
          </a:prstGeom>
        </p:spPr>
      </p:pic>
      <p:sp>
        <p:nvSpPr>
          <p:cNvPr id="6" name="Espace réservé du numéro de diapositive 5"/>
          <p:cNvSpPr>
            <a:spLocks noGrp="1"/>
          </p:cNvSpPr>
          <p:nvPr>
            <p:ph type="sldNum" sz="quarter" idx="12"/>
          </p:nvPr>
        </p:nvSpPr>
        <p:spPr/>
        <p:txBody>
          <a:bodyPr/>
          <a:lstStyle/>
          <a:p>
            <a:fld id="{361844C9-8C2C-4B0E-98A8-BC22F1E40263}" type="slidenum">
              <a:rPr lang="fr-FR" smtClean="0">
                <a:latin typeface="Arial" panose="020B0604020202020204" pitchFamily="34" charset="0"/>
                <a:cs typeface="Arial" panose="020B0604020202020204" pitchFamily="34" charset="0"/>
              </a:rPr>
              <a:t>10</a:t>
            </a:fld>
            <a:endParaRPr lang="fr-FR">
              <a:latin typeface="Arial" panose="020B0604020202020204" pitchFamily="34" charset="0"/>
              <a:cs typeface="Arial" panose="020B0604020202020204" pitchFamily="34" charset="0"/>
            </a:endParaRPr>
          </a:p>
        </p:txBody>
      </p:sp>
      <p:sp>
        <p:nvSpPr>
          <p:cNvPr id="33" name="Espace réservé du pied de page 32"/>
          <p:cNvSpPr>
            <a:spLocks noGrp="1"/>
          </p:cNvSpPr>
          <p:nvPr>
            <p:ph type="ftr" sz="quarter" idx="11"/>
          </p:nvPr>
        </p:nvSpPr>
        <p:spPr/>
        <p:txBody>
          <a:bodyPr/>
          <a:lstStyle/>
          <a:p>
            <a:r>
              <a:rPr lang="fr-FR" smtClean="0"/>
              <a:t>Plus d'informations sur www.vocationrh.fr</a:t>
            </a:r>
            <a:endParaRPr lang="fr-FR"/>
          </a:p>
        </p:txBody>
      </p:sp>
    </p:spTree>
    <p:extLst>
      <p:ext uri="{BB962C8B-B14F-4D97-AF65-F5344CB8AC3E}">
        <p14:creationId xmlns:p14="http://schemas.microsoft.com/office/powerpoint/2010/main" val="103987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2644" y="324854"/>
            <a:ext cx="8665945" cy="562058"/>
          </a:xfrm>
        </p:spPr>
        <p:txBody>
          <a:bodyPr>
            <a:noAutofit/>
          </a:bodyPr>
          <a:lstStyle/>
          <a:p>
            <a:pPr>
              <a:lnSpc>
                <a:spcPct val="100000"/>
              </a:lnSpc>
            </a:pPr>
            <a:r>
              <a:rPr lang="fr-FR" sz="2800" b="1" dirty="0" smtClean="0">
                <a:solidFill>
                  <a:schemeClr val="bg2">
                    <a:lumMod val="50000"/>
                  </a:schemeClr>
                </a:solidFill>
                <a:latin typeface="Arial" panose="020B0604020202020204" pitchFamily="34" charset="0"/>
                <a:cs typeface="Arial" panose="020B0604020202020204" pitchFamily="34" charset="0"/>
              </a:rPr>
              <a:t>Présentation (2 mn) </a:t>
            </a:r>
            <a:endParaRPr lang="fr-FR" sz="2800" b="1" dirty="0">
              <a:solidFill>
                <a:schemeClr val="bg2">
                  <a:lumMod val="50000"/>
                </a:schemeClr>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522973" y="1195722"/>
            <a:ext cx="11482938" cy="4030796"/>
          </a:xfrm>
        </p:spPr>
        <p:txBody>
          <a:bodyPr>
            <a:normAutofit fontScale="92500" lnSpcReduction="10000"/>
          </a:bodyPr>
          <a:lstStyle/>
          <a:p>
            <a:pPr marL="342900" indent="-342900" algn="just">
              <a:lnSpc>
                <a:spcPct val="120000"/>
              </a:lnSpc>
              <a:spcBef>
                <a:spcPts val="0"/>
              </a:spcBef>
              <a:spcAft>
                <a:spcPts val="600"/>
              </a:spcAft>
              <a:buClr>
                <a:srgbClr val="FFC000"/>
              </a:buClr>
              <a:buFont typeface="Wingdings" panose="05000000000000000000" pitchFamily="2" charset="2"/>
              <a:buChar char="q"/>
            </a:pPr>
            <a:r>
              <a:rPr lang="fr-FR" sz="2200" b="1" dirty="0" smtClean="0">
                <a:latin typeface="Arial" panose="020B0604020202020204" pitchFamily="34" charset="0"/>
                <a:cs typeface="Arial" panose="020B0604020202020204" pitchFamily="34" charset="0"/>
              </a:rPr>
              <a:t>Mon parcours </a:t>
            </a:r>
          </a:p>
          <a:p>
            <a:pPr marL="800100" lvl="1" indent="-342900" algn="just">
              <a:lnSpc>
                <a:spcPct val="120000"/>
              </a:lnSpc>
              <a:spcBef>
                <a:spcPts val="0"/>
              </a:spcBef>
              <a:spcAft>
                <a:spcPts val="400"/>
              </a:spcAft>
              <a:buClr>
                <a:srgbClr val="FFC000"/>
              </a:buClr>
              <a:buFont typeface="Arial" panose="020B0604020202020204" pitchFamily="34" charset="0"/>
              <a:buChar char="•"/>
            </a:pPr>
            <a:r>
              <a:rPr lang="fr-FR" sz="1900" dirty="0">
                <a:latin typeface="Arial" panose="020B0604020202020204" pitchFamily="34" charset="0"/>
                <a:cs typeface="Arial" panose="020B0604020202020204" pitchFamily="34" charset="0"/>
              </a:rPr>
              <a:t>Juriste de formation et diplômé d’un 3ème cycle en Droit Social et en Ressources Humaines, j’ai occupé des fonctions RH pendant 20 ans dans des sociétés de Conseil et aussi au sein de </a:t>
            </a:r>
            <a:r>
              <a:rPr lang="fr-FR" sz="1900" dirty="0" smtClean="0">
                <a:latin typeface="Arial" panose="020B0604020202020204" pitchFamily="34" charset="0"/>
                <a:cs typeface="Arial" panose="020B0604020202020204" pitchFamily="34" charset="0"/>
              </a:rPr>
              <a:t>PME </a:t>
            </a:r>
            <a:r>
              <a:rPr lang="fr-FR" sz="1900" dirty="0">
                <a:latin typeface="Arial" panose="020B0604020202020204" pitchFamily="34" charset="0"/>
                <a:cs typeface="Arial" panose="020B0604020202020204" pitchFamily="34" charset="0"/>
              </a:rPr>
              <a:t>ou </a:t>
            </a:r>
            <a:r>
              <a:rPr lang="fr-FR" sz="1900" dirty="0" smtClean="0">
                <a:latin typeface="Arial" panose="020B0604020202020204" pitchFamily="34" charset="0"/>
                <a:cs typeface="Arial" panose="020B0604020202020204" pitchFamily="34" charset="0"/>
              </a:rPr>
              <a:t>de </a:t>
            </a:r>
            <a:r>
              <a:rPr lang="fr-FR" sz="1900" dirty="0">
                <a:latin typeface="Arial" panose="020B0604020202020204" pitchFamily="34" charset="0"/>
                <a:cs typeface="Arial" panose="020B0604020202020204" pitchFamily="34" charset="0"/>
              </a:rPr>
              <a:t>grands </a:t>
            </a:r>
            <a:r>
              <a:rPr lang="fr-FR" sz="1900" dirty="0" smtClean="0">
                <a:latin typeface="Arial" panose="020B0604020202020204" pitchFamily="34" charset="0"/>
                <a:cs typeface="Arial" panose="020B0604020202020204" pitchFamily="34" charset="0"/>
              </a:rPr>
              <a:t>groupes. </a:t>
            </a:r>
            <a:endParaRPr lang="fr-FR" sz="1900" dirty="0">
              <a:latin typeface="Arial" panose="020B0604020202020204" pitchFamily="34" charset="0"/>
              <a:cs typeface="Arial" panose="020B0604020202020204" pitchFamily="34" charset="0"/>
            </a:endParaRPr>
          </a:p>
          <a:p>
            <a:pPr marL="800100" lvl="1" indent="-342900" algn="just">
              <a:lnSpc>
                <a:spcPct val="120000"/>
              </a:lnSpc>
              <a:spcBef>
                <a:spcPts val="0"/>
              </a:spcBef>
              <a:spcAft>
                <a:spcPts val="400"/>
              </a:spcAft>
              <a:buClr>
                <a:srgbClr val="FFC000"/>
              </a:buClr>
              <a:buFont typeface="Arial" panose="020B0604020202020204" pitchFamily="34" charset="0"/>
              <a:buChar char="•"/>
            </a:pPr>
            <a:r>
              <a:rPr lang="fr-FR" sz="1900" dirty="0" smtClean="0">
                <a:latin typeface="Arial" panose="020B0604020202020204" pitchFamily="34" charset="0"/>
                <a:cs typeface="Arial" panose="020B0604020202020204" pitchFamily="34" charset="0"/>
              </a:rPr>
              <a:t>J’ai créé </a:t>
            </a:r>
            <a:r>
              <a:rPr lang="fr-FR" sz="1900" dirty="0">
                <a:latin typeface="Arial" panose="020B0604020202020204" pitchFamily="34" charset="0"/>
                <a:cs typeface="Arial" panose="020B0604020202020204" pitchFamily="34" charset="0"/>
              </a:rPr>
              <a:t>ma société de </a:t>
            </a:r>
            <a:r>
              <a:rPr lang="fr-FR" sz="1900" dirty="0" smtClean="0">
                <a:latin typeface="Arial" panose="020B0604020202020204" pitchFamily="34" charset="0"/>
                <a:cs typeface="Arial" panose="020B0604020202020204" pitchFamily="34" charset="0"/>
              </a:rPr>
              <a:t>conseil, </a:t>
            </a:r>
            <a:r>
              <a:rPr lang="fr-FR" sz="1900" b="1" dirty="0">
                <a:solidFill>
                  <a:schemeClr val="bg2">
                    <a:lumMod val="25000"/>
                  </a:schemeClr>
                </a:solidFill>
                <a:latin typeface="Arial" panose="020B0604020202020204" pitchFamily="34" charset="0"/>
                <a:cs typeface="Arial" panose="020B0604020202020204" pitchFamily="34" charset="0"/>
              </a:rPr>
              <a:t>Vocation</a:t>
            </a:r>
            <a:r>
              <a:rPr lang="fr-FR" sz="1900" dirty="0">
                <a:latin typeface="Arial" panose="020B0604020202020204" pitchFamily="34" charset="0"/>
                <a:cs typeface="Arial" panose="020B0604020202020204" pitchFamily="34" charset="0"/>
              </a:rPr>
              <a:t> </a:t>
            </a:r>
            <a:r>
              <a:rPr lang="fr-FR" sz="1900" b="1" dirty="0" smtClean="0">
                <a:solidFill>
                  <a:srgbClr val="FFC000"/>
                </a:solidFill>
                <a:latin typeface="Arial" panose="020B0604020202020204" pitchFamily="34" charset="0"/>
                <a:cs typeface="Arial" panose="020B0604020202020204" pitchFamily="34" charset="0"/>
              </a:rPr>
              <a:t>RH</a:t>
            </a:r>
            <a:r>
              <a:rPr lang="fr-FR" sz="1900" dirty="0" smtClean="0">
                <a:latin typeface="Arial" panose="020B0604020202020204" pitchFamily="34" charset="0"/>
                <a:cs typeface="Arial" panose="020B0604020202020204" pitchFamily="34" charset="0"/>
              </a:rPr>
              <a:t>, en juin dernier, j’accompagne désormais les  TPE et PME </a:t>
            </a:r>
            <a:r>
              <a:rPr lang="fr-FR" sz="1900" dirty="0">
                <a:latin typeface="Arial" panose="020B0604020202020204" pitchFamily="34" charset="0"/>
                <a:cs typeface="Arial" panose="020B0604020202020204" pitchFamily="34" charset="0"/>
              </a:rPr>
              <a:t>principalement </a:t>
            </a:r>
            <a:r>
              <a:rPr lang="fr-FR" sz="1900" dirty="0" smtClean="0">
                <a:latin typeface="Arial" panose="020B0604020202020204" pitchFamily="34" charset="0"/>
                <a:cs typeface="Arial" panose="020B0604020202020204" pitchFamily="34" charset="0"/>
              </a:rPr>
              <a:t>mais aussi les filiales de grands groupes</a:t>
            </a:r>
            <a:r>
              <a:rPr lang="fr-FR" sz="1900" dirty="0">
                <a:latin typeface="Arial" panose="020B0604020202020204" pitchFamily="34" charset="0"/>
                <a:cs typeface="Arial" panose="020B0604020202020204" pitchFamily="34" charset="0"/>
              </a:rPr>
              <a:t> </a:t>
            </a:r>
            <a:r>
              <a:rPr lang="fr-FR" sz="1900" dirty="0" smtClean="0">
                <a:latin typeface="Arial" panose="020B0604020202020204" pitchFamily="34" charset="0"/>
                <a:cs typeface="Arial" panose="020B0604020202020204" pitchFamily="34" charset="0"/>
              </a:rPr>
              <a:t>sur leurs problématiques RH. </a:t>
            </a:r>
          </a:p>
          <a:p>
            <a:pPr lvl="1" algn="just">
              <a:lnSpc>
                <a:spcPct val="120000"/>
              </a:lnSpc>
              <a:spcBef>
                <a:spcPts val="0"/>
              </a:spcBef>
              <a:spcAft>
                <a:spcPts val="400"/>
              </a:spcAft>
              <a:buClr>
                <a:srgbClr val="FFC000"/>
              </a:buClr>
            </a:pPr>
            <a:endParaRPr lang="fr-FR" sz="1900" dirty="0" smtClean="0">
              <a:latin typeface="Arial" panose="020B0604020202020204" pitchFamily="34" charset="0"/>
              <a:cs typeface="Arial" panose="020B0604020202020204" pitchFamily="34" charset="0"/>
            </a:endParaRPr>
          </a:p>
          <a:p>
            <a:pPr marL="342900" indent="-342900" algn="just">
              <a:lnSpc>
                <a:spcPct val="120000"/>
              </a:lnSpc>
              <a:spcBef>
                <a:spcPts val="0"/>
              </a:spcBef>
              <a:spcAft>
                <a:spcPts val="600"/>
              </a:spcAft>
              <a:buClr>
                <a:srgbClr val="FFC000"/>
              </a:buClr>
              <a:buFont typeface="Wingdings" panose="05000000000000000000" pitchFamily="2" charset="2"/>
              <a:buChar char="q"/>
            </a:pPr>
            <a:r>
              <a:rPr lang="fr-FR" sz="2200" b="1" dirty="0">
                <a:latin typeface="Arial" panose="020B0604020202020204" pitchFamily="34" charset="0"/>
                <a:cs typeface="Arial" panose="020B0604020202020204" pitchFamily="34" charset="0"/>
              </a:rPr>
              <a:t>Mes services </a:t>
            </a:r>
          </a:p>
          <a:p>
            <a:pPr marL="800100" lvl="1" indent="-342900" algn="just">
              <a:lnSpc>
                <a:spcPct val="120000"/>
              </a:lnSpc>
              <a:spcBef>
                <a:spcPts val="0"/>
              </a:spcBef>
              <a:spcAft>
                <a:spcPts val="400"/>
              </a:spcAft>
              <a:buClr>
                <a:srgbClr val="FFC000"/>
              </a:buClr>
              <a:buFont typeface="Arial" panose="020B0604020202020204" pitchFamily="34" charset="0"/>
              <a:buChar char="•"/>
            </a:pPr>
            <a:r>
              <a:rPr lang="fr-FR" sz="1900" dirty="0" smtClean="0">
                <a:latin typeface="Arial" panose="020B0604020202020204" pitchFamily="34" charset="0"/>
                <a:cs typeface="Arial" panose="020B0604020202020204" pitchFamily="34" charset="0"/>
              </a:rPr>
              <a:t>Conseil en </a:t>
            </a:r>
            <a:r>
              <a:rPr lang="fr-FR" sz="1900" dirty="0">
                <a:latin typeface="Arial" panose="020B0604020202020204" pitchFamily="34" charset="0"/>
                <a:cs typeface="Arial" panose="020B0604020202020204" pitchFamily="34" charset="0"/>
              </a:rPr>
              <a:t>Ressources Humaines </a:t>
            </a:r>
            <a:r>
              <a:rPr lang="fr-FR" sz="1900" dirty="0" smtClean="0">
                <a:latin typeface="Arial" panose="020B0604020202020204" pitchFamily="34" charset="0"/>
                <a:cs typeface="Arial" panose="020B0604020202020204" pitchFamily="34" charset="0"/>
              </a:rPr>
              <a:t>et droit social </a:t>
            </a:r>
            <a:endParaRPr lang="fr-FR" sz="1900" dirty="0">
              <a:latin typeface="Arial" panose="020B0604020202020204" pitchFamily="34" charset="0"/>
              <a:cs typeface="Arial" panose="020B0604020202020204" pitchFamily="34" charset="0"/>
            </a:endParaRPr>
          </a:p>
          <a:p>
            <a:pPr marL="800100" lvl="1" indent="-342900" algn="just">
              <a:lnSpc>
                <a:spcPct val="120000"/>
              </a:lnSpc>
              <a:spcBef>
                <a:spcPts val="0"/>
              </a:spcBef>
              <a:spcAft>
                <a:spcPts val="400"/>
              </a:spcAft>
              <a:buClr>
                <a:srgbClr val="FFC000"/>
              </a:buClr>
              <a:buFont typeface="Arial" panose="020B0604020202020204" pitchFamily="34" charset="0"/>
              <a:buChar char="•"/>
            </a:pPr>
            <a:r>
              <a:rPr lang="fr-FR" sz="1900" dirty="0" smtClean="0">
                <a:latin typeface="Arial" panose="020B0604020202020204" pitchFamily="34" charset="0"/>
                <a:cs typeface="Arial" panose="020B0604020202020204" pitchFamily="34" charset="0"/>
              </a:rPr>
              <a:t>Management </a:t>
            </a:r>
            <a:r>
              <a:rPr lang="fr-FR" sz="1900" dirty="0">
                <a:latin typeface="Arial" panose="020B0604020202020204" pitchFamily="34" charset="0"/>
                <a:cs typeface="Arial" panose="020B0604020202020204" pitchFamily="34" charset="0"/>
              </a:rPr>
              <a:t>RH de Transition </a:t>
            </a:r>
            <a:endParaRPr lang="fr-FR" sz="1900" dirty="0" smtClean="0">
              <a:latin typeface="Arial" panose="020B0604020202020204" pitchFamily="34" charset="0"/>
              <a:cs typeface="Arial" panose="020B0604020202020204" pitchFamily="34" charset="0"/>
            </a:endParaRPr>
          </a:p>
          <a:p>
            <a:pPr marL="800100" lvl="1" indent="-342900" algn="just">
              <a:lnSpc>
                <a:spcPct val="120000"/>
              </a:lnSpc>
              <a:spcBef>
                <a:spcPts val="0"/>
              </a:spcBef>
              <a:spcAft>
                <a:spcPts val="400"/>
              </a:spcAft>
              <a:buClr>
                <a:srgbClr val="FFC000"/>
              </a:buClr>
              <a:buFont typeface="Arial" panose="020B0604020202020204" pitchFamily="34" charset="0"/>
              <a:buChar char="•"/>
            </a:pPr>
            <a:r>
              <a:rPr lang="fr-FR" sz="1900" dirty="0" smtClean="0">
                <a:latin typeface="Arial" panose="020B0604020202020204" pitchFamily="34" charset="0"/>
                <a:cs typeface="Arial" panose="020B0604020202020204" pitchFamily="34" charset="0"/>
              </a:rPr>
              <a:t>DRH externalisé / à temps partagé</a:t>
            </a:r>
            <a:endParaRPr lang="fr-FR" sz="19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16" y="6222896"/>
            <a:ext cx="1661962" cy="481969"/>
          </a:xfrm>
          <a:prstGeom prst="rect">
            <a:avLst/>
          </a:prstGeom>
        </p:spPr>
      </p:pic>
      <p:pic>
        <p:nvPicPr>
          <p:cNvPr id="5" name="Image 4"/>
          <p:cNvPicPr>
            <a:picLocks noChangeAspect="1"/>
          </p:cNvPicPr>
          <p:nvPr/>
        </p:nvPicPr>
        <p:blipFill>
          <a:blip r:embed="rId3"/>
          <a:stretch>
            <a:fillRect/>
          </a:stretch>
        </p:blipFill>
        <p:spPr>
          <a:xfrm>
            <a:off x="10393730" y="253008"/>
            <a:ext cx="1612181" cy="575779"/>
          </a:xfrm>
          <a:prstGeom prst="rect">
            <a:avLst/>
          </a:prstGeom>
        </p:spPr>
      </p:pic>
      <p:sp>
        <p:nvSpPr>
          <p:cNvPr id="6" name="Espace réservé du numéro de diapositive 5"/>
          <p:cNvSpPr>
            <a:spLocks noGrp="1"/>
          </p:cNvSpPr>
          <p:nvPr>
            <p:ph type="sldNum" sz="quarter" idx="12"/>
          </p:nvPr>
        </p:nvSpPr>
        <p:spPr/>
        <p:txBody>
          <a:bodyPr/>
          <a:lstStyle/>
          <a:p>
            <a:fld id="{361844C9-8C2C-4B0E-98A8-BC22F1E40263}" type="slidenum">
              <a:rPr lang="fr-FR" smtClean="0">
                <a:latin typeface="Arial" panose="020B0604020202020204" pitchFamily="34" charset="0"/>
                <a:cs typeface="Arial" panose="020B0604020202020204" pitchFamily="34" charset="0"/>
              </a:rPr>
              <a:t>2</a:t>
            </a:fld>
            <a:endParaRPr lang="fr-FR">
              <a:latin typeface="Arial" panose="020B0604020202020204" pitchFamily="34" charset="0"/>
              <a:cs typeface="Arial" panose="020B0604020202020204" pitchFamily="34" charset="0"/>
            </a:endParaRPr>
          </a:p>
        </p:txBody>
      </p:sp>
      <p:sp>
        <p:nvSpPr>
          <p:cNvPr id="7" name="Espace réservé du pied de page 6"/>
          <p:cNvSpPr>
            <a:spLocks noGrp="1"/>
          </p:cNvSpPr>
          <p:nvPr>
            <p:ph type="ftr" sz="quarter" idx="11"/>
          </p:nvPr>
        </p:nvSpPr>
        <p:spPr/>
        <p:txBody>
          <a:bodyPr/>
          <a:lstStyle/>
          <a:p>
            <a:r>
              <a:rPr lang="fr-FR" smtClean="0"/>
              <a:t>Plus d'informations sur www.vocationrh.fr</a:t>
            </a:r>
            <a:endParaRPr lang="fr-FR"/>
          </a:p>
        </p:txBody>
      </p:sp>
      <p:pic>
        <p:nvPicPr>
          <p:cNvPr id="9" name="Image 8"/>
          <p:cNvPicPr>
            <a:picLocks noChangeAspect="1"/>
          </p:cNvPicPr>
          <p:nvPr/>
        </p:nvPicPr>
        <p:blipFill>
          <a:blip r:embed="rId4"/>
          <a:stretch>
            <a:fillRect/>
          </a:stretch>
        </p:blipFill>
        <p:spPr>
          <a:xfrm rot="672784">
            <a:off x="7770645" y="4174560"/>
            <a:ext cx="3340775" cy="1237135"/>
          </a:xfrm>
          <a:prstGeom prst="rect">
            <a:avLst/>
          </a:prstGeom>
        </p:spPr>
      </p:pic>
    </p:spTree>
    <p:extLst>
      <p:ext uri="{BB962C8B-B14F-4D97-AF65-F5344CB8AC3E}">
        <p14:creationId xmlns:p14="http://schemas.microsoft.com/office/powerpoint/2010/main" val="1362918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2644" y="324854"/>
            <a:ext cx="8665945" cy="562058"/>
          </a:xfrm>
        </p:spPr>
        <p:txBody>
          <a:bodyPr>
            <a:noAutofit/>
          </a:bodyPr>
          <a:lstStyle/>
          <a:p>
            <a:pPr algn="l">
              <a:lnSpc>
                <a:spcPct val="100000"/>
              </a:lnSpc>
            </a:pPr>
            <a:r>
              <a:rPr lang="fr-FR" sz="2800" b="1" dirty="0" smtClean="0">
                <a:solidFill>
                  <a:schemeClr val="bg2">
                    <a:lumMod val="50000"/>
                  </a:schemeClr>
                </a:solidFill>
                <a:latin typeface="Arial" panose="020B0604020202020204" pitchFamily="34" charset="0"/>
                <a:cs typeface="Arial" panose="020B0604020202020204" pitchFamily="34" charset="0"/>
              </a:rPr>
              <a:t>En Prémices… </a:t>
            </a:r>
            <a:endParaRPr lang="fr-FR" sz="2800" b="1" dirty="0">
              <a:solidFill>
                <a:schemeClr val="bg2">
                  <a:lumMod val="50000"/>
                </a:schemeClr>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522973" y="2100496"/>
            <a:ext cx="11482938" cy="2201997"/>
          </a:xfrm>
        </p:spPr>
        <p:txBody>
          <a:bodyPr>
            <a:normAutofit/>
          </a:bodyPr>
          <a:lstStyle/>
          <a:p>
            <a:pPr marL="342900" lvl="1" indent="-342900" algn="just">
              <a:buClr>
                <a:srgbClr val="FFC000"/>
              </a:buClr>
              <a:buFont typeface="Symbol" panose="05050102010706020507" pitchFamily="18" charset="2"/>
              <a:buChar char="Þ"/>
            </a:pPr>
            <a:r>
              <a:rPr lang="fr-FR" sz="1900" dirty="0" smtClean="0">
                <a:latin typeface="Arial" panose="020B0604020202020204" pitchFamily="34" charset="0"/>
                <a:cs typeface="Arial" panose="020B0604020202020204" pitchFamily="34" charset="0"/>
              </a:rPr>
              <a:t>Recruter peut s’avérer </a:t>
            </a:r>
            <a:r>
              <a:rPr lang="fr-FR" sz="1900" b="1" dirty="0" smtClean="0">
                <a:latin typeface="Arial" panose="020B0604020202020204" pitchFamily="34" charset="0"/>
                <a:cs typeface="Arial" panose="020B0604020202020204" pitchFamily="34" charset="0"/>
              </a:rPr>
              <a:t>un exercice périlleux</a:t>
            </a:r>
            <a:r>
              <a:rPr lang="fr-FR" sz="1900" dirty="0" smtClean="0">
                <a:latin typeface="Arial" panose="020B0604020202020204" pitchFamily="34" charset="0"/>
                <a:cs typeface="Arial" panose="020B0604020202020204" pitchFamily="34" charset="0"/>
              </a:rPr>
              <a:t>…</a:t>
            </a:r>
          </a:p>
          <a:p>
            <a:pPr marL="0" lvl="1" algn="just">
              <a:buClr>
                <a:srgbClr val="FFC000"/>
              </a:buClr>
            </a:pPr>
            <a:endParaRPr lang="fr-FR" sz="1900" dirty="0" smtClean="0">
              <a:latin typeface="Arial" panose="020B0604020202020204" pitchFamily="34" charset="0"/>
              <a:cs typeface="Arial" panose="020B0604020202020204" pitchFamily="34" charset="0"/>
            </a:endParaRPr>
          </a:p>
          <a:p>
            <a:pPr marL="342900" lvl="1" indent="-342900" algn="just">
              <a:buClr>
                <a:srgbClr val="FFC000"/>
              </a:buClr>
              <a:buFont typeface="Symbol" panose="05050102010706020507" pitchFamily="18" charset="2"/>
              <a:buChar char="Þ"/>
            </a:pPr>
            <a:r>
              <a:rPr lang="fr-FR" sz="1900" dirty="0" smtClean="0">
                <a:latin typeface="Arial" panose="020B0604020202020204" pitchFamily="34" charset="0"/>
                <a:cs typeface="Arial" panose="020B0604020202020204" pitchFamily="34" charset="0"/>
              </a:rPr>
              <a:t>Près </a:t>
            </a:r>
            <a:r>
              <a:rPr lang="fr-FR" sz="1900" dirty="0">
                <a:latin typeface="Arial" panose="020B0604020202020204" pitchFamily="34" charset="0"/>
                <a:cs typeface="Arial" panose="020B0604020202020204" pitchFamily="34" charset="0"/>
              </a:rPr>
              <a:t>d’</a:t>
            </a:r>
            <a:r>
              <a:rPr lang="fr-FR" sz="1900" b="1" dirty="0">
                <a:latin typeface="Arial" panose="020B0604020202020204" pitchFamily="34" charset="0"/>
                <a:cs typeface="Arial" panose="020B0604020202020204" pitchFamily="34" charset="0"/>
              </a:rPr>
              <a:t>un recrutement sur cinq est jugé </a:t>
            </a:r>
            <a:r>
              <a:rPr lang="fr-FR" sz="1900" b="1" dirty="0" smtClean="0">
                <a:latin typeface="Arial" panose="020B0604020202020204" pitchFamily="34" charset="0"/>
                <a:cs typeface="Arial" panose="020B0604020202020204" pitchFamily="34" charset="0"/>
              </a:rPr>
              <a:t>difficile</a:t>
            </a:r>
            <a:r>
              <a:rPr lang="fr-FR" sz="1900" dirty="0" smtClean="0">
                <a:latin typeface="Arial" panose="020B0604020202020204" pitchFamily="34" charset="0"/>
                <a:cs typeface="Arial" panose="020B0604020202020204" pitchFamily="34" charset="0"/>
              </a:rPr>
              <a:t>. </a:t>
            </a:r>
            <a:r>
              <a:rPr lang="fr-FR" sz="1900" dirty="0">
                <a:latin typeface="Arial" panose="020B0604020202020204" pitchFamily="34" charset="0"/>
                <a:cs typeface="Arial" panose="020B0604020202020204" pitchFamily="34" charset="0"/>
              </a:rPr>
              <a:t>Bien souvent, le problème vient d’une inadéquation entre les compétences des candidats et l’attente des entreprises. </a:t>
            </a:r>
            <a:endParaRPr lang="fr-FR" sz="1900" dirty="0" smtClean="0">
              <a:latin typeface="Arial" panose="020B0604020202020204" pitchFamily="34" charset="0"/>
              <a:cs typeface="Arial" panose="020B0604020202020204" pitchFamily="34" charset="0"/>
            </a:endParaRPr>
          </a:p>
          <a:p>
            <a:pPr marL="0" lvl="1" algn="just">
              <a:buClr>
                <a:srgbClr val="FFC000"/>
              </a:buClr>
            </a:pPr>
            <a:endParaRPr lang="fr-FR" sz="1900" dirty="0" smtClean="0">
              <a:latin typeface="Arial" panose="020B0604020202020204" pitchFamily="34" charset="0"/>
              <a:cs typeface="Arial" panose="020B0604020202020204" pitchFamily="34" charset="0"/>
            </a:endParaRPr>
          </a:p>
          <a:p>
            <a:pPr marL="342900" lvl="1" indent="-342900" algn="just">
              <a:buClr>
                <a:srgbClr val="FFC000"/>
              </a:buClr>
              <a:buFont typeface="Symbol" panose="05050102010706020507" pitchFamily="18" charset="2"/>
              <a:buChar char="Þ"/>
            </a:pPr>
            <a:r>
              <a:rPr lang="fr-FR" sz="1900" dirty="0" smtClean="0">
                <a:latin typeface="Arial" panose="020B0604020202020204" pitchFamily="34" charset="0"/>
                <a:cs typeface="Arial" panose="020B0604020202020204" pitchFamily="34" charset="0"/>
              </a:rPr>
              <a:t>Des </a:t>
            </a:r>
            <a:r>
              <a:rPr lang="fr-FR" sz="1900" b="1" dirty="0">
                <a:latin typeface="Arial" panose="020B0604020202020204" pitchFamily="34" charset="0"/>
                <a:cs typeface="Arial" panose="020B0604020202020204" pitchFamily="34" charset="0"/>
              </a:rPr>
              <a:t>risques de mauvais recrutement plus importants en cas de </a:t>
            </a:r>
            <a:r>
              <a:rPr lang="fr-FR" sz="1900" b="1" dirty="0" smtClean="0">
                <a:latin typeface="Arial" panose="020B0604020202020204" pitchFamily="34" charset="0"/>
                <a:cs typeface="Arial" panose="020B0604020202020204" pitchFamily="34" charset="0"/>
              </a:rPr>
              <a:t>difficultés.</a:t>
            </a:r>
            <a:endParaRPr lang="fr-FR" sz="1900" b="1" dirty="0">
              <a:latin typeface="Arial" panose="020B0604020202020204" pitchFamily="34" charset="0"/>
              <a:cs typeface="Arial" panose="020B0604020202020204" pitchFamily="34" charset="0"/>
            </a:endParaRPr>
          </a:p>
          <a:p>
            <a:pPr marL="0" lvl="1" algn="just">
              <a:buClr>
                <a:srgbClr val="FFC000"/>
              </a:buClr>
            </a:pPr>
            <a:endParaRPr lang="fr-FR" sz="1900" dirty="0" smtClean="0">
              <a:latin typeface="Arial" panose="020B0604020202020204" pitchFamily="34" charset="0"/>
              <a:cs typeface="Arial" panose="020B0604020202020204" pitchFamily="34" charset="0"/>
            </a:endParaRPr>
          </a:p>
          <a:p>
            <a:pPr marL="0" lvl="1" algn="just">
              <a:buClr>
                <a:srgbClr val="FFC000"/>
              </a:buClr>
            </a:pPr>
            <a:endParaRPr lang="fr-FR"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16" y="6222896"/>
            <a:ext cx="1661962" cy="481969"/>
          </a:xfrm>
          <a:prstGeom prst="rect">
            <a:avLst/>
          </a:prstGeom>
        </p:spPr>
      </p:pic>
      <p:pic>
        <p:nvPicPr>
          <p:cNvPr id="5" name="Image 4"/>
          <p:cNvPicPr>
            <a:picLocks noChangeAspect="1"/>
          </p:cNvPicPr>
          <p:nvPr/>
        </p:nvPicPr>
        <p:blipFill>
          <a:blip r:embed="rId3"/>
          <a:stretch>
            <a:fillRect/>
          </a:stretch>
        </p:blipFill>
        <p:spPr>
          <a:xfrm>
            <a:off x="10393730" y="253008"/>
            <a:ext cx="1612181" cy="575779"/>
          </a:xfrm>
          <a:prstGeom prst="rect">
            <a:avLst/>
          </a:prstGeom>
        </p:spPr>
      </p:pic>
      <p:sp>
        <p:nvSpPr>
          <p:cNvPr id="6" name="Espace réservé du numéro de diapositive 5"/>
          <p:cNvSpPr>
            <a:spLocks noGrp="1"/>
          </p:cNvSpPr>
          <p:nvPr>
            <p:ph type="sldNum" sz="quarter" idx="12"/>
          </p:nvPr>
        </p:nvSpPr>
        <p:spPr/>
        <p:txBody>
          <a:bodyPr/>
          <a:lstStyle/>
          <a:p>
            <a:fld id="{361844C9-8C2C-4B0E-98A8-BC22F1E40263}" type="slidenum">
              <a:rPr lang="fr-FR" smtClean="0">
                <a:latin typeface="Arial" panose="020B0604020202020204" pitchFamily="34" charset="0"/>
                <a:cs typeface="Arial" panose="020B0604020202020204" pitchFamily="34" charset="0"/>
              </a:rPr>
              <a:t>3</a:t>
            </a:fld>
            <a:endParaRPr lang="fr-FR">
              <a:latin typeface="Arial" panose="020B0604020202020204" pitchFamily="34" charset="0"/>
              <a:cs typeface="Arial" panose="020B0604020202020204" pitchFamily="34" charset="0"/>
            </a:endParaRPr>
          </a:p>
        </p:txBody>
      </p:sp>
      <p:sp>
        <p:nvSpPr>
          <p:cNvPr id="33" name="Espace réservé du pied de page 32"/>
          <p:cNvSpPr>
            <a:spLocks noGrp="1"/>
          </p:cNvSpPr>
          <p:nvPr>
            <p:ph type="ftr" sz="quarter" idx="11"/>
          </p:nvPr>
        </p:nvSpPr>
        <p:spPr/>
        <p:txBody>
          <a:bodyPr/>
          <a:lstStyle/>
          <a:p>
            <a:r>
              <a:rPr lang="fr-FR" smtClean="0"/>
              <a:t>Plus d'informations sur www.vocationrh.fr</a:t>
            </a:r>
            <a:endParaRPr lang="fr-FR"/>
          </a:p>
        </p:txBody>
      </p:sp>
    </p:spTree>
    <p:extLst>
      <p:ext uri="{BB962C8B-B14F-4D97-AF65-F5344CB8AC3E}">
        <p14:creationId xmlns:p14="http://schemas.microsoft.com/office/powerpoint/2010/main" val="122187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50232" y="4229869"/>
            <a:ext cx="6718968" cy="794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50232" y="3134030"/>
            <a:ext cx="6718968" cy="9556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50232" y="2047933"/>
            <a:ext cx="6718968" cy="847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30596" y="298288"/>
            <a:ext cx="8665945" cy="562058"/>
          </a:xfrm>
        </p:spPr>
        <p:txBody>
          <a:bodyPr>
            <a:noAutofit/>
          </a:bodyPr>
          <a:lstStyle/>
          <a:p>
            <a:pPr algn="l">
              <a:lnSpc>
                <a:spcPct val="100000"/>
              </a:lnSpc>
            </a:pPr>
            <a:r>
              <a:rPr lang="fr-FR" sz="2800" b="1" dirty="0" smtClean="0">
                <a:solidFill>
                  <a:schemeClr val="bg2">
                    <a:lumMod val="50000"/>
                  </a:schemeClr>
                </a:solidFill>
                <a:latin typeface="Arial" panose="020B0604020202020204" pitchFamily="34" charset="0"/>
                <a:cs typeface="Arial" panose="020B0604020202020204" pitchFamily="34" charset="0"/>
              </a:rPr>
              <a:t>Pour réussir son recrutement… </a:t>
            </a:r>
            <a:endParaRPr lang="fr-FR" sz="2800" b="1" dirty="0">
              <a:solidFill>
                <a:schemeClr val="bg2">
                  <a:lumMod val="50000"/>
                </a:schemeClr>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16" y="6222896"/>
            <a:ext cx="1661962" cy="481969"/>
          </a:xfrm>
          <a:prstGeom prst="rect">
            <a:avLst/>
          </a:prstGeom>
        </p:spPr>
      </p:pic>
      <p:pic>
        <p:nvPicPr>
          <p:cNvPr id="5" name="Image 4"/>
          <p:cNvPicPr>
            <a:picLocks noChangeAspect="1"/>
          </p:cNvPicPr>
          <p:nvPr/>
        </p:nvPicPr>
        <p:blipFill>
          <a:blip r:embed="rId3"/>
          <a:stretch>
            <a:fillRect/>
          </a:stretch>
        </p:blipFill>
        <p:spPr>
          <a:xfrm>
            <a:off x="10393730" y="253008"/>
            <a:ext cx="1612181" cy="575779"/>
          </a:xfrm>
          <a:prstGeom prst="rect">
            <a:avLst/>
          </a:prstGeom>
        </p:spPr>
      </p:pic>
      <p:sp>
        <p:nvSpPr>
          <p:cNvPr id="6" name="Espace réservé du numéro de diapositive 5"/>
          <p:cNvSpPr>
            <a:spLocks noGrp="1"/>
          </p:cNvSpPr>
          <p:nvPr>
            <p:ph type="sldNum" sz="quarter" idx="12"/>
          </p:nvPr>
        </p:nvSpPr>
        <p:spPr/>
        <p:txBody>
          <a:bodyPr/>
          <a:lstStyle/>
          <a:p>
            <a:fld id="{361844C9-8C2C-4B0E-98A8-BC22F1E40263}" type="slidenum">
              <a:rPr lang="fr-FR" smtClean="0">
                <a:latin typeface="Arial" panose="020B0604020202020204" pitchFamily="34" charset="0"/>
                <a:cs typeface="Arial" panose="020B0604020202020204" pitchFamily="34" charset="0"/>
              </a:rPr>
              <a:t>4</a:t>
            </a:fld>
            <a:endParaRPr lang="fr-FR">
              <a:latin typeface="Arial" panose="020B0604020202020204" pitchFamily="34" charset="0"/>
              <a:cs typeface="Arial" panose="020B0604020202020204" pitchFamily="34" charset="0"/>
            </a:endParaRPr>
          </a:p>
        </p:txBody>
      </p:sp>
      <p:sp>
        <p:nvSpPr>
          <p:cNvPr id="33" name="Espace réservé du pied de page 32"/>
          <p:cNvSpPr>
            <a:spLocks noGrp="1"/>
          </p:cNvSpPr>
          <p:nvPr>
            <p:ph type="ftr" sz="quarter" idx="11"/>
          </p:nvPr>
        </p:nvSpPr>
        <p:spPr/>
        <p:txBody>
          <a:bodyPr/>
          <a:lstStyle/>
          <a:p>
            <a:r>
              <a:rPr lang="fr-FR" smtClean="0"/>
              <a:t>Plus d'informations sur www.vocationrh.fr</a:t>
            </a:r>
            <a:endParaRPr lang="fr-FR"/>
          </a:p>
        </p:txBody>
      </p:sp>
      <p:grpSp>
        <p:nvGrpSpPr>
          <p:cNvPr id="12" name="Groupe 11"/>
          <p:cNvGrpSpPr/>
          <p:nvPr/>
        </p:nvGrpSpPr>
        <p:grpSpPr>
          <a:xfrm>
            <a:off x="8163024" y="2108936"/>
            <a:ext cx="1452614" cy="700473"/>
            <a:chOff x="8422910" y="1771048"/>
            <a:chExt cx="1452614" cy="700473"/>
          </a:xfrm>
          <a:solidFill>
            <a:srgbClr val="FFC000"/>
          </a:solidFill>
        </p:grpSpPr>
        <p:sp>
          <p:nvSpPr>
            <p:cNvPr id="8" name="Ellipse 7"/>
            <p:cNvSpPr/>
            <p:nvPr/>
          </p:nvSpPr>
          <p:spPr>
            <a:xfrm>
              <a:off x="8422910" y="1771048"/>
              <a:ext cx="1452614" cy="70047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768616" y="1944303"/>
              <a:ext cx="837398" cy="369332"/>
            </a:xfrm>
            <a:prstGeom prst="rect">
              <a:avLst/>
            </a:prstGeom>
            <a:grpFill/>
          </p:spPr>
          <p:txBody>
            <a:bodyPr wrap="square" rtlCol="0">
              <a:spAutoFit/>
            </a:bodyPr>
            <a:lstStyle/>
            <a:p>
              <a:r>
                <a:rPr lang="fr-FR" b="1" dirty="0" smtClean="0">
                  <a:solidFill>
                    <a:schemeClr val="bg1"/>
                  </a:solidFill>
                </a:rPr>
                <a:t>AVANT </a:t>
              </a:r>
              <a:endParaRPr lang="fr-FR" b="1" dirty="0">
                <a:solidFill>
                  <a:schemeClr val="bg1"/>
                </a:solidFill>
              </a:endParaRPr>
            </a:p>
          </p:txBody>
        </p:sp>
      </p:grpSp>
      <p:grpSp>
        <p:nvGrpSpPr>
          <p:cNvPr id="19" name="Groupe 18"/>
          <p:cNvGrpSpPr/>
          <p:nvPr/>
        </p:nvGrpSpPr>
        <p:grpSpPr>
          <a:xfrm>
            <a:off x="8163024" y="3240859"/>
            <a:ext cx="1558159" cy="790341"/>
            <a:chOff x="8153399" y="2616326"/>
            <a:chExt cx="1558159" cy="790341"/>
          </a:xfrm>
          <a:gradFill>
            <a:gsLst>
              <a:gs pos="0">
                <a:srgbClr val="FFC000"/>
              </a:gs>
              <a:gs pos="74000">
                <a:schemeClr val="accent4">
                  <a:lumMod val="60000"/>
                  <a:lumOff val="40000"/>
                </a:schemeClr>
              </a:gs>
              <a:gs pos="83000">
                <a:schemeClr val="accent4">
                  <a:lumMod val="40000"/>
                  <a:lumOff val="60000"/>
                </a:schemeClr>
              </a:gs>
              <a:gs pos="100000">
                <a:schemeClr val="accent4">
                  <a:lumMod val="20000"/>
                  <a:lumOff val="80000"/>
                </a:schemeClr>
              </a:gs>
            </a:gsLst>
            <a:lin ang="5400000" scaled="1"/>
          </a:gradFill>
        </p:grpSpPr>
        <p:sp>
          <p:nvSpPr>
            <p:cNvPr id="15" name="Ellipse 14"/>
            <p:cNvSpPr/>
            <p:nvPr/>
          </p:nvSpPr>
          <p:spPr>
            <a:xfrm>
              <a:off x="8153399" y="2616326"/>
              <a:ext cx="1558159" cy="79034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8381500" y="2803955"/>
              <a:ext cx="1196856" cy="369332"/>
            </a:xfrm>
            <a:prstGeom prst="rect">
              <a:avLst/>
            </a:prstGeom>
            <a:grpFill/>
          </p:spPr>
          <p:txBody>
            <a:bodyPr wrap="square" rtlCol="0">
              <a:spAutoFit/>
            </a:bodyPr>
            <a:lstStyle/>
            <a:p>
              <a:r>
                <a:rPr lang="fr-FR" b="1" dirty="0" smtClean="0">
                  <a:solidFill>
                    <a:schemeClr val="bg1"/>
                  </a:solidFill>
                </a:rPr>
                <a:t>PENDANT</a:t>
              </a:r>
              <a:endParaRPr lang="fr-FR" b="1" dirty="0">
                <a:solidFill>
                  <a:schemeClr val="bg1"/>
                </a:solidFill>
              </a:endParaRPr>
            </a:p>
          </p:txBody>
        </p:sp>
      </p:grpSp>
      <p:grpSp>
        <p:nvGrpSpPr>
          <p:cNvPr id="18" name="Groupe 17"/>
          <p:cNvGrpSpPr/>
          <p:nvPr/>
        </p:nvGrpSpPr>
        <p:grpSpPr>
          <a:xfrm>
            <a:off x="8268569" y="4342993"/>
            <a:ext cx="1452614" cy="700473"/>
            <a:chOff x="8756184" y="3873833"/>
            <a:chExt cx="1452614" cy="700473"/>
          </a:xfrm>
          <a:solidFill>
            <a:schemeClr val="accent4">
              <a:lumMod val="60000"/>
              <a:lumOff val="40000"/>
            </a:schemeClr>
          </a:solidFill>
        </p:grpSpPr>
        <p:sp>
          <p:nvSpPr>
            <p:cNvPr id="16" name="Ellipse 15"/>
            <p:cNvSpPr/>
            <p:nvPr/>
          </p:nvSpPr>
          <p:spPr>
            <a:xfrm>
              <a:off x="8756184" y="3873833"/>
              <a:ext cx="1452614" cy="70047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9073416" y="4039404"/>
              <a:ext cx="837398" cy="369332"/>
            </a:xfrm>
            <a:prstGeom prst="rect">
              <a:avLst/>
            </a:prstGeom>
            <a:grpFill/>
          </p:spPr>
          <p:txBody>
            <a:bodyPr wrap="square" rtlCol="0">
              <a:spAutoFit/>
            </a:bodyPr>
            <a:lstStyle/>
            <a:p>
              <a:r>
                <a:rPr lang="fr-FR" b="1" dirty="0" smtClean="0">
                  <a:solidFill>
                    <a:schemeClr val="bg1"/>
                  </a:solidFill>
                </a:rPr>
                <a:t>APRES</a:t>
              </a:r>
              <a:endParaRPr lang="fr-FR" b="1" dirty="0">
                <a:solidFill>
                  <a:schemeClr val="bg1"/>
                </a:solidFill>
              </a:endParaRPr>
            </a:p>
          </p:txBody>
        </p:sp>
      </p:grpSp>
      <p:sp>
        <p:nvSpPr>
          <p:cNvPr id="3" name="Sous-titre 2"/>
          <p:cNvSpPr>
            <a:spLocks noGrp="1"/>
          </p:cNvSpPr>
          <p:nvPr>
            <p:ph type="subTitle" idx="1"/>
          </p:nvPr>
        </p:nvSpPr>
        <p:spPr>
          <a:xfrm>
            <a:off x="522040" y="1260912"/>
            <a:ext cx="11037901" cy="4503247"/>
          </a:xfrm>
        </p:spPr>
        <p:txBody>
          <a:bodyPr>
            <a:normAutofit/>
          </a:bodyPr>
          <a:lstStyle/>
          <a:p>
            <a:pPr marL="342900" indent="-342900" algn="just">
              <a:lnSpc>
                <a:spcPct val="100000"/>
              </a:lnSpc>
              <a:spcAft>
                <a:spcPts val="1200"/>
              </a:spcAft>
              <a:buClr>
                <a:srgbClr val="FFC000"/>
              </a:buClr>
              <a:buFont typeface="Wingdings" panose="05000000000000000000" pitchFamily="2" charset="2"/>
              <a:buChar char="q"/>
            </a:pPr>
            <a:r>
              <a:rPr lang="fr-FR" sz="2100" b="1" dirty="0" smtClean="0">
                <a:latin typeface="Arial" panose="020B0604020202020204" pitchFamily="34" charset="0"/>
                <a:cs typeface="Arial" panose="020B0604020202020204" pitchFamily="34" charset="0"/>
              </a:rPr>
              <a:t>3 phases / 5 </a:t>
            </a:r>
            <a:r>
              <a:rPr lang="fr-FR" sz="2100" b="1" dirty="0">
                <a:latin typeface="Arial" panose="020B0604020202020204" pitchFamily="34" charset="0"/>
                <a:cs typeface="Arial" panose="020B0604020202020204" pitchFamily="34" charset="0"/>
              </a:rPr>
              <a:t>étapes </a:t>
            </a:r>
            <a:r>
              <a:rPr lang="fr-FR" sz="2100" b="1" dirty="0" smtClean="0">
                <a:latin typeface="Arial" panose="020B0604020202020204" pitchFamily="34" charset="0"/>
                <a:cs typeface="Arial" panose="020B0604020202020204" pitchFamily="34" charset="0"/>
              </a:rPr>
              <a:t>clés </a:t>
            </a:r>
            <a:r>
              <a:rPr lang="fr-FR" sz="2100" dirty="0">
                <a:latin typeface="Arial" panose="020B0604020202020204" pitchFamily="34" charset="0"/>
                <a:cs typeface="Arial" panose="020B0604020202020204" pitchFamily="34" charset="0"/>
              </a:rPr>
              <a:t>: </a:t>
            </a:r>
          </a:p>
          <a:p>
            <a:pPr algn="just">
              <a:lnSpc>
                <a:spcPct val="100000"/>
              </a:lnSpc>
              <a:spcBef>
                <a:spcPts val="0"/>
              </a:spcBef>
              <a:buClr>
                <a:srgbClr val="FFC000"/>
              </a:buClr>
            </a:pPr>
            <a:endParaRPr lang="fr-FR" sz="2100" dirty="0">
              <a:latin typeface="Arial" panose="020B0604020202020204" pitchFamily="34" charset="0"/>
              <a:cs typeface="Arial" panose="020B0604020202020204" pitchFamily="34" charset="0"/>
            </a:endParaRPr>
          </a:p>
          <a:p>
            <a:pPr marL="800100" lvl="1" indent="-342900" algn="just">
              <a:lnSpc>
                <a:spcPct val="100000"/>
              </a:lnSpc>
              <a:spcBef>
                <a:spcPts val="0"/>
              </a:spcBef>
              <a:spcAft>
                <a:spcPts val="1200"/>
              </a:spcAft>
              <a:buClr>
                <a:srgbClr val="FFC000"/>
              </a:buClr>
              <a:buFont typeface="Arial" panose="020B0604020202020204" pitchFamily="34" charset="0"/>
              <a:buChar char="•"/>
            </a:pPr>
            <a:r>
              <a:rPr lang="fr-FR" sz="1800" dirty="0">
                <a:latin typeface="Arial" panose="020B0604020202020204" pitchFamily="34" charset="0"/>
                <a:cs typeface="Arial" panose="020B0604020202020204" pitchFamily="34" charset="0"/>
              </a:rPr>
              <a:t>L’anticipation du besoin </a:t>
            </a:r>
          </a:p>
          <a:p>
            <a:pPr marL="800100" lvl="1" indent="-342900" algn="just">
              <a:lnSpc>
                <a:spcPct val="100000"/>
              </a:lnSpc>
              <a:spcBef>
                <a:spcPts val="0"/>
              </a:spcBef>
              <a:spcAft>
                <a:spcPts val="1200"/>
              </a:spcAft>
              <a:buClr>
                <a:srgbClr val="FFC000"/>
              </a:buClr>
              <a:buFont typeface="Arial" panose="020B0604020202020204" pitchFamily="34" charset="0"/>
              <a:buChar char="•"/>
            </a:pPr>
            <a:r>
              <a:rPr lang="fr-FR" sz="1800" dirty="0">
                <a:latin typeface="Arial" panose="020B0604020202020204" pitchFamily="34" charset="0"/>
                <a:cs typeface="Arial" panose="020B0604020202020204" pitchFamily="34" charset="0"/>
              </a:rPr>
              <a:t>La rédaction d’une fiche de poste (job description) </a:t>
            </a:r>
            <a:r>
              <a:rPr lang="fr-FR" sz="1800" dirty="0" smtClean="0">
                <a:latin typeface="Arial" panose="020B0604020202020204" pitchFamily="34" charset="0"/>
                <a:cs typeface="Arial" panose="020B0604020202020204" pitchFamily="34" charset="0"/>
              </a:rPr>
              <a:t>détaillée</a:t>
            </a:r>
          </a:p>
          <a:p>
            <a:pPr lvl="1" algn="just">
              <a:lnSpc>
                <a:spcPct val="100000"/>
              </a:lnSpc>
              <a:spcBef>
                <a:spcPts val="0"/>
              </a:spcBef>
              <a:buClr>
                <a:srgbClr val="FFC000"/>
              </a:buClr>
            </a:pPr>
            <a:endParaRPr lang="fr-FR" sz="1800" dirty="0">
              <a:latin typeface="Arial" panose="020B0604020202020204" pitchFamily="34" charset="0"/>
              <a:cs typeface="Arial" panose="020B0604020202020204" pitchFamily="34" charset="0"/>
            </a:endParaRPr>
          </a:p>
          <a:p>
            <a:pPr marL="800100" lvl="1" indent="-342900" algn="just">
              <a:lnSpc>
                <a:spcPct val="100000"/>
              </a:lnSpc>
              <a:spcBef>
                <a:spcPts val="0"/>
              </a:spcBef>
              <a:spcAft>
                <a:spcPts val="1200"/>
              </a:spcAft>
              <a:buClr>
                <a:srgbClr val="FFC000"/>
              </a:buClr>
              <a:buFont typeface="Arial" panose="020B0604020202020204" pitchFamily="34" charset="0"/>
              <a:buChar char="•"/>
            </a:pPr>
            <a:r>
              <a:rPr lang="fr-FR" sz="1800" dirty="0">
                <a:latin typeface="Arial" panose="020B0604020202020204" pitchFamily="34" charset="0"/>
                <a:cs typeface="Arial" panose="020B0604020202020204" pitchFamily="34" charset="0"/>
              </a:rPr>
              <a:t>Un bon ciblage des profils </a:t>
            </a:r>
            <a:endParaRPr lang="fr-FR" sz="1800" dirty="0" smtClean="0">
              <a:latin typeface="Arial" panose="020B0604020202020204" pitchFamily="34" charset="0"/>
              <a:cs typeface="Arial" panose="020B0604020202020204" pitchFamily="34" charset="0"/>
            </a:endParaRPr>
          </a:p>
          <a:p>
            <a:pPr marL="800100" lvl="1" indent="-342900" algn="just">
              <a:lnSpc>
                <a:spcPct val="100000"/>
              </a:lnSpc>
              <a:spcBef>
                <a:spcPts val="0"/>
              </a:spcBef>
              <a:spcAft>
                <a:spcPts val="1200"/>
              </a:spcAft>
              <a:buClr>
                <a:srgbClr val="FFC000"/>
              </a:buClr>
              <a:buFont typeface="Arial" panose="020B0604020202020204" pitchFamily="34" charset="0"/>
              <a:buChar char="•"/>
            </a:pPr>
            <a:r>
              <a:rPr lang="fr-FR" sz="1800" dirty="0" smtClean="0">
                <a:latin typeface="Arial" panose="020B0604020202020204" pitchFamily="34" charset="0"/>
                <a:cs typeface="Arial" panose="020B0604020202020204" pitchFamily="34" charset="0"/>
              </a:rPr>
              <a:t>La qualité du déroulement des entretiens </a:t>
            </a:r>
          </a:p>
          <a:p>
            <a:pPr lvl="1" algn="just">
              <a:lnSpc>
                <a:spcPct val="100000"/>
              </a:lnSpc>
              <a:spcBef>
                <a:spcPts val="0"/>
              </a:spcBef>
              <a:buClr>
                <a:srgbClr val="FFC000"/>
              </a:buClr>
            </a:pPr>
            <a:endParaRPr lang="fr-FR" sz="1800" dirty="0" smtClean="0">
              <a:latin typeface="Arial" panose="020B0604020202020204" pitchFamily="34" charset="0"/>
              <a:cs typeface="Arial" panose="020B0604020202020204" pitchFamily="34" charset="0"/>
            </a:endParaRPr>
          </a:p>
          <a:p>
            <a:pPr marL="800100" lvl="1" indent="-342900" algn="just">
              <a:lnSpc>
                <a:spcPct val="100000"/>
              </a:lnSpc>
              <a:spcBef>
                <a:spcPts val="0"/>
              </a:spcBef>
              <a:spcAft>
                <a:spcPts val="1200"/>
              </a:spcAft>
              <a:buClr>
                <a:srgbClr val="FFC000"/>
              </a:buClr>
              <a:buFont typeface="Arial" panose="020B0604020202020204" pitchFamily="34" charset="0"/>
              <a:buChar char="•"/>
            </a:pPr>
            <a:r>
              <a:rPr lang="fr-FR" sz="1800" dirty="0" smtClean="0">
                <a:latin typeface="Arial" panose="020B0604020202020204" pitchFamily="34" charset="0"/>
                <a:cs typeface="Arial" panose="020B0604020202020204" pitchFamily="34" charset="0"/>
              </a:rPr>
              <a:t>L’intégration </a:t>
            </a:r>
            <a:r>
              <a:rPr lang="fr-FR" sz="1800" dirty="0" smtClean="0">
                <a:latin typeface="Arial" panose="020B0604020202020204" pitchFamily="34" charset="0"/>
                <a:cs typeface="Arial" panose="020B0604020202020204" pitchFamily="34" charset="0"/>
              </a:rPr>
              <a:t>du nouvel embauché ou « on </a:t>
            </a:r>
            <a:r>
              <a:rPr lang="fr-FR" sz="1800" dirty="0" err="1" smtClean="0">
                <a:latin typeface="Arial" panose="020B0604020202020204" pitchFamily="34" charset="0"/>
                <a:cs typeface="Arial" panose="020B0604020202020204" pitchFamily="34" charset="0"/>
              </a:rPr>
              <a:t>boarding</a:t>
            </a:r>
            <a:r>
              <a:rPr lang="fr-FR" sz="1800" dirty="0" smtClean="0">
                <a:latin typeface="Arial" panose="020B0604020202020204" pitchFamily="34" charset="0"/>
                <a:cs typeface="Arial" panose="020B0604020202020204" pitchFamily="34" charset="0"/>
              </a:rPr>
              <a:t> » </a:t>
            </a:r>
            <a:endParaRPr lang="fr-FR" sz="1800" dirty="0">
              <a:latin typeface="Arial" panose="020B0604020202020204" pitchFamily="34" charset="0"/>
              <a:cs typeface="Arial" panose="020B0604020202020204" pitchFamily="34" charset="0"/>
            </a:endParaRPr>
          </a:p>
          <a:p>
            <a:pPr marL="800100" lvl="1" indent="-342900" algn="just">
              <a:buClr>
                <a:srgbClr val="FFC000"/>
              </a:buClr>
              <a:buFont typeface="Arial" panose="020B0604020202020204" pitchFamily="34" charset="0"/>
              <a:buChar cha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24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2644" y="324854"/>
            <a:ext cx="8665945" cy="562058"/>
          </a:xfrm>
        </p:spPr>
        <p:txBody>
          <a:bodyPr>
            <a:noAutofit/>
          </a:bodyPr>
          <a:lstStyle/>
          <a:p>
            <a:pPr algn="l">
              <a:lnSpc>
                <a:spcPct val="100000"/>
              </a:lnSpc>
            </a:pPr>
            <a:r>
              <a:rPr lang="fr-FR" sz="2800" b="1" dirty="0" smtClean="0">
                <a:solidFill>
                  <a:schemeClr val="bg2">
                    <a:lumMod val="50000"/>
                  </a:schemeClr>
                </a:solidFill>
                <a:latin typeface="Arial" panose="020B0604020202020204" pitchFamily="34" charset="0"/>
                <a:cs typeface="Arial" panose="020B0604020202020204" pitchFamily="34" charset="0"/>
              </a:rPr>
              <a:t>L’anticipation du besoin </a:t>
            </a:r>
            <a:endParaRPr lang="fr-FR" sz="2800" b="1" dirty="0">
              <a:solidFill>
                <a:schemeClr val="bg2">
                  <a:lumMod val="50000"/>
                </a:schemeClr>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486075" y="1503729"/>
            <a:ext cx="11482938" cy="4531311"/>
          </a:xfrm>
        </p:spPr>
        <p:txBody>
          <a:bodyPr>
            <a:normAutofit/>
          </a:bodyPr>
          <a:lstStyle/>
          <a:p>
            <a:pPr marL="342900" lvl="1" indent="-342900" algn="just">
              <a:buClr>
                <a:srgbClr val="FFC000"/>
              </a:buClr>
              <a:buFont typeface="Wingdings" panose="05000000000000000000" pitchFamily="2" charset="2"/>
              <a:buChar char="q"/>
            </a:pPr>
            <a:r>
              <a:rPr lang="fr-FR" b="1" dirty="0" smtClean="0">
                <a:latin typeface="Arial" panose="020B0604020202020204" pitchFamily="34" charset="0"/>
                <a:cs typeface="Arial" panose="020B0604020202020204" pitchFamily="34" charset="0"/>
              </a:rPr>
              <a:t>Eviter de devoir recruter dans l’urgence </a:t>
            </a:r>
          </a:p>
          <a:p>
            <a:pPr marL="800100" lvl="2" indent="-342900" algn="just">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 car il faut déjà gérer les démissions intempestives… </a:t>
            </a:r>
          </a:p>
          <a:p>
            <a:pPr marL="800100" lvl="2" indent="-342900" algn="just">
              <a:buClr>
                <a:srgbClr val="FFC000"/>
              </a:buClr>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a:p>
            <a:pPr marL="457200" lvl="2" algn="just">
              <a:buClr>
                <a:srgbClr val="FFC000"/>
              </a:buClr>
            </a:pPr>
            <a:endParaRPr lang="fr-FR" dirty="0" smtClean="0">
              <a:latin typeface="Arial" panose="020B0604020202020204" pitchFamily="34" charset="0"/>
              <a:cs typeface="Arial" panose="020B0604020202020204" pitchFamily="34" charset="0"/>
            </a:endParaRPr>
          </a:p>
          <a:p>
            <a:pPr marL="457200" lvl="2" algn="just">
              <a:buClr>
                <a:srgbClr val="FFC000"/>
              </a:buClr>
            </a:pPr>
            <a:endParaRPr lang="fr-FR" dirty="0">
              <a:latin typeface="Arial" panose="020B0604020202020204" pitchFamily="34" charset="0"/>
              <a:cs typeface="Arial" panose="020B0604020202020204" pitchFamily="34" charset="0"/>
            </a:endParaRPr>
          </a:p>
          <a:p>
            <a:pPr marL="457200" lvl="2" algn="just">
              <a:buClr>
                <a:srgbClr val="FFC000"/>
              </a:buClr>
            </a:pPr>
            <a:endParaRPr lang="fr-FR" dirty="0" smtClean="0">
              <a:latin typeface="Arial" panose="020B0604020202020204" pitchFamily="34" charset="0"/>
              <a:cs typeface="Arial" panose="020B0604020202020204" pitchFamily="34" charset="0"/>
            </a:endParaRPr>
          </a:p>
          <a:p>
            <a:pPr marL="457200" lvl="2" algn="just">
              <a:buClr>
                <a:srgbClr val="FFC000"/>
              </a:buClr>
            </a:pPr>
            <a:endParaRPr lang="fr-FR" dirty="0" smtClean="0">
              <a:latin typeface="Arial" panose="020B0604020202020204" pitchFamily="34" charset="0"/>
              <a:cs typeface="Arial" panose="020B0604020202020204" pitchFamily="34" charset="0"/>
            </a:endParaRPr>
          </a:p>
          <a:p>
            <a:pPr marL="342900" lvl="1" indent="-342900" algn="just">
              <a:buClr>
                <a:srgbClr val="FFC000"/>
              </a:buClr>
              <a:buFont typeface="Wingdings" panose="05000000000000000000" pitchFamily="2" charset="2"/>
              <a:buChar char="q"/>
            </a:pPr>
            <a:r>
              <a:rPr lang="fr-FR" b="1" dirty="0" smtClean="0">
                <a:latin typeface="Arial" panose="020B0604020202020204" pitchFamily="34" charset="0"/>
                <a:cs typeface="Arial" panose="020B0604020202020204" pitchFamily="34" charset="0"/>
              </a:rPr>
              <a:t>Etablir si possible un plan de recrutement sur un année glissante par Direction et services</a:t>
            </a:r>
          </a:p>
          <a:p>
            <a:pPr marL="800100" lvl="2" indent="-342900" algn="just">
              <a:buClr>
                <a:srgbClr val="FFC000"/>
              </a:buClr>
              <a:buFont typeface="Symbol" panose="05050102010706020507" pitchFamily="18" charset="2"/>
              <a:buChar char="Þ"/>
            </a:pPr>
            <a:r>
              <a:rPr lang="fr-FR" sz="2000" dirty="0" smtClean="0">
                <a:latin typeface="Arial" panose="020B0604020202020204" pitchFamily="34" charset="0"/>
                <a:cs typeface="Arial" panose="020B0604020202020204" pitchFamily="34" charset="0"/>
              </a:rPr>
              <a:t>L’objectif est double </a:t>
            </a:r>
            <a:r>
              <a:rPr lang="fr-FR" dirty="0" smtClean="0">
                <a:latin typeface="Arial" panose="020B0604020202020204" pitchFamily="34" charset="0"/>
                <a:cs typeface="Arial" panose="020B0604020202020204" pitchFamily="34" charset="0"/>
              </a:rPr>
              <a:t>: </a:t>
            </a:r>
          </a:p>
          <a:p>
            <a:pPr marL="1257300" lvl="3" indent="-342900" algn="just">
              <a:lnSpc>
                <a:spcPct val="110000"/>
              </a:lnSpc>
              <a:spcAft>
                <a:spcPts val="600"/>
              </a:spcAft>
              <a:buClr>
                <a:srgbClr val="FFC000"/>
              </a:buClr>
              <a:buFont typeface="Arial" panose="020B0604020202020204" pitchFamily="34" charset="0"/>
              <a:buChar char="•"/>
            </a:pPr>
            <a:r>
              <a:rPr lang="fr-FR" sz="1800" dirty="0">
                <a:latin typeface="Arial" panose="020B0604020202020204" pitchFamily="34" charset="0"/>
                <a:cs typeface="Arial" panose="020B0604020202020204" pitchFamily="34" charset="0"/>
              </a:rPr>
              <a:t>Anticiper les départs à la retraite et les sorties programmées (fin d’ALD, mobilités connues, création de poste…)</a:t>
            </a:r>
          </a:p>
          <a:p>
            <a:pPr marL="1257300" lvl="3" indent="-342900" algn="just">
              <a:lnSpc>
                <a:spcPct val="110000"/>
              </a:lnSpc>
              <a:spcAft>
                <a:spcPts val="600"/>
              </a:spcAft>
              <a:buClr>
                <a:srgbClr val="FFC000"/>
              </a:buClr>
              <a:buFont typeface="Arial" panose="020B0604020202020204" pitchFamily="34" charset="0"/>
              <a:buChar char="•"/>
            </a:pPr>
            <a:r>
              <a:rPr lang="fr-FR" sz="1800" dirty="0">
                <a:latin typeface="Arial" panose="020B0604020202020204" pitchFamily="34" charset="0"/>
                <a:cs typeface="Arial" panose="020B0604020202020204" pitchFamily="34" charset="0"/>
              </a:rPr>
              <a:t>Prioriser les recrutements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16" y="6222896"/>
            <a:ext cx="1661962" cy="481969"/>
          </a:xfrm>
          <a:prstGeom prst="rect">
            <a:avLst/>
          </a:prstGeom>
        </p:spPr>
      </p:pic>
      <p:pic>
        <p:nvPicPr>
          <p:cNvPr id="5" name="Image 4"/>
          <p:cNvPicPr>
            <a:picLocks noChangeAspect="1"/>
          </p:cNvPicPr>
          <p:nvPr/>
        </p:nvPicPr>
        <p:blipFill>
          <a:blip r:embed="rId3"/>
          <a:stretch>
            <a:fillRect/>
          </a:stretch>
        </p:blipFill>
        <p:spPr>
          <a:xfrm>
            <a:off x="10393730" y="253008"/>
            <a:ext cx="1612181" cy="575779"/>
          </a:xfrm>
          <a:prstGeom prst="rect">
            <a:avLst/>
          </a:prstGeom>
        </p:spPr>
      </p:pic>
      <p:sp>
        <p:nvSpPr>
          <p:cNvPr id="6" name="Espace réservé du numéro de diapositive 5"/>
          <p:cNvSpPr>
            <a:spLocks noGrp="1"/>
          </p:cNvSpPr>
          <p:nvPr>
            <p:ph type="sldNum" sz="quarter" idx="12"/>
          </p:nvPr>
        </p:nvSpPr>
        <p:spPr/>
        <p:txBody>
          <a:bodyPr/>
          <a:lstStyle/>
          <a:p>
            <a:fld id="{361844C9-8C2C-4B0E-98A8-BC22F1E40263}" type="slidenum">
              <a:rPr lang="fr-FR" smtClean="0">
                <a:latin typeface="Arial" panose="020B0604020202020204" pitchFamily="34" charset="0"/>
                <a:cs typeface="Arial" panose="020B0604020202020204" pitchFamily="34" charset="0"/>
              </a:rPr>
              <a:t>5</a:t>
            </a:fld>
            <a:endParaRPr lang="fr-FR">
              <a:latin typeface="Arial" panose="020B0604020202020204" pitchFamily="34" charset="0"/>
              <a:cs typeface="Arial" panose="020B0604020202020204" pitchFamily="34" charset="0"/>
            </a:endParaRPr>
          </a:p>
        </p:txBody>
      </p:sp>
      <p:sp>
        <p:nvSpPr>
          <p:cNvPr id="33" name="Espace réservé du pied de page 32"/>
          <p:cNvSpPr>
            <a:spLocks noGrp="1"/>
          </p:cNvSpPr>
          <p:nvPr>
            <p:ph type="ftr" sz="quarter" idx="11"/>
          </p:nvPr>
        </p:nvSpPr>
        <p:spPr/>
        <p:txBody>
          <a:bodyPr/>
          <a:lstStyle/>
          <a:p>
            <a:r>
              <a:rPr lang="fr-FR" smtClean="0"/>
              <a:t>Plus d'informations sur www.vocationrh.fr</a:t>
            </a:r>
            <a:endParaRPr lang="fr-FR"/>
          </a:p>
        </p:txBody>
      </p:sp>
      <p:pic>
        <p:nvPicPr>
          <p:cNvPr id="7" name="Image 6"/>
          <p:cNvPicPr>
            <a:picLocks noChangeAspect="1"/>
          </p:cNvPicPr>
          <p:nvPr/>
        </p:nvPicPr>
        <p:blipFill>
          <a:blip r:embed="rId4"/>
          <a:stretch>
            <a:fillRect/>
          </a:stretch>
        </p:blipFill>
        <p:spPr>
          <a:xfrm>
            <a:off x="7923196" y="687805"/>
            <a:ext cx="2059004" cy="2674031"/>
          </a:xfrm>
          <a:prstGeom prst="rect">
            <a:avLst/>
          </a:prstGeom>
        </p:spPr>
      </p:pic>
    </p:spTree>
    <p:extLst>
      <p:ext uri="{BB962C8B-B14F-4D97-AF65-F5344CB8AC3E}">
        <p14:creationId xmlns:p14="http://schemas.microsoft.com/office/powerpoint/2010/main" val="91323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58265" y="1111453"/>
            <a:ext cx="11075469" cy="5020978"/>
          </a:xfrm>
        </p:spPr>
        <p:txBody>
          <a:bodyPr>
            <a:normAutofit/>
          </a:bodyPr>
          <a:lstStyle/>
          <a:p>
            <a:pPr marL="342900" indent="-342900" algn="just">
              <a:buClr>
                <a:srgbClr val="FFC000"/>
              </a:buClr>
              <a:buFont typeface="Wingdings" panose="05000000000000000000" pitchFamily="2" charset="2"/>
              <a:buChar char="q"/>
            </a:pPr>
            <a:r>
              <a:rPr lang="fr-FR" sz="2000" dirty="0" smtClean="0">
                <a:latin typeface="Arial" panose="020B0604020202020204" pitchFamily="34" charset="0"/>
                <a:cs typeface="Arial" panose="020B0604020202020204" pitchFamily="34" charset="0"/>
              </a:rPr>
              <a:t> La fiche de poste en tant que telle :  </a:t>
            </a:r>
          </a:p>
          <a:p>
            <a:pPr marL="800100" lvl="2" indent="-342900" algn="just">
              <a:lnSpc>
                <a:spcPct val="110000"/>
              </a:lnSpc>
              <a:spcAft>
                <a:spcPts val="600"/>
              </a:spcAft>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doit être </a:t>
            </a:r>
            <a:r>
              <a:rPr lang="fr-FR" b="1" dirty="0" smtClean="0">
                <a:latin typeface="Arial" panose="020B0604020202020204" pitchFamily="34" charset="0"/>
                <a:cs typeface="Arial" panose="020B0604020202020204" pitchFamily="34" charset="0"/>
              </a:rPr>
              <a:t>rédigée pour </a:t>
            </a:r>
            <a:r>
              <a:rPr lang="fr-FR" b="1" dirty="0">
                <a:latin typeface="Arial" panose="020B0604020202020204" pitchFamily="34" charset="0"/>
                <a:cs typeface="Arial" panose="020B0604020202020204" pitchFamily="34" charset="0"/>
              </a:rPr>
              <a:t>chacun des postes </a:t>
            </a:r>
            <a:r>
              <a:rPr lang="fr-FR" dirty="0">
                <a:latin typeface="Arial" panose="020B0604020202020204" pitchFamily="34" charset="0"/>
                <a:cs typeface="Arial" panose="020B0604020202020204" pitchFamily="34" charset="0"/>
              </a:rPr>
              <a:t>de </a:t>
            </a:r>
            <a:r>
              <a:rPr lang="fr-FR" dirty="0" smtClean="0">
                <a:latin typeface="Arial" panose="020B0604020202020204" pitchFamily="34" charset="0"/>
                <a:cs typeface="Arial" panose="020B0604020202020204" pitchFamily="34" charset="0"/>
              </a:rPr>
              <a:t>l’entreprise</a:t>
            </a:r>
          </a:p>
          <a:p>
            <a:pPr marL="800100" lvl="2" indent="-342900" algn="just">
              <a:lnSpc>
                <a:spcPct val="110000"/>
              </a:lnSpc>
              <a:spcAft>
                <a:spcPts val="600"/>
              </a:spcAft>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doit </a:t>
            </a:r>
            <a:r>
              <a:rPr lang="fr-FR" dirty="0">
                <a:latin typeface="Arial" panose="020B0604020202020204" pitchFamily="34" charset="0"/>
                <a:cs typeface="Arial" panose="020B0604020202020204" pitchFamily="34" charset="0"/>
              </a:rPr>
              <a:t>être </a:t>
            </a:r>
            <a:r>
              <a:rPr lang="fr-FR" b="1" dirty="0">
                <a:latin typeface="Arial" panose="020B0604020202020204" pitchFamily="34" charset="0"/>
                <a:cs typeface="Arial" panose="020B0604020202020204" pitchFamily="34" charset="0"/>
              </a:rPr>
              <a:t>actualisée à chaque </a:t>
            </a:r>
            <a:r>
              <a:rPr lang="fr-FR" b="1" dirty="0" smtClean="0">
                <a:latin typeface="Arial" panose="020B0604020202020204" pitchFamily="34" charset="0"/>
                <a:cs typeface="Arial" panose="020B0604020202020204" pitchFamily="34" charset="0"/>
              </a:rPr>
              <a:t>recrutement</a:t>
            </a:r>
          </a:p>
          <a:p>
            <a:pPr marL="800100" lvl="2" indent="-342900" algn="just">
              <a:lnSpc>
                <a:spcPct val="110000"/>
              </a:lnSpc>
              <a:spcAft>
                <a:spcPts val="600"/>
              </a:spcAft>
              <a:buClr>
                <a:srgbClr val="FFC000"/>
              </a:buClr>
              <a:buFont typeface="Arial" panose="020B0604020202020204" pitchFamily="34" charset="0"/>
              <a:buChar char="•"/>
            </a:pPr>
            <a:r>
              <a:rPr lang="fr-FR" b="1" dirty="0" smtClean="0">
                <a:latin typeface="Arial" panose="020B0604020202020204" pitchFamily="34" charset="0"/>
                <a:cs typeface="Arial" panose="020B0604020202020204" pitchFamily="34" charset="0"/>
              </a:rPr>
              <a:t>permet une rédaction claire de votre offre d’emploi </a:t>
            </a:r>
          </a:p>
          <a:p>
            <a:pPr marL="457200" lvl="2" algn="just">
              <a:lnSpc>
                <a:spcPct val="110000"/>
              </a:lnSpc>
              <a:spcAft>
                <a:spcPts val="600"/>
              </a:spcAft>
              <a:buClr>
                <a:srgbClr val="FFC000"/>
              </a:buClr>
            </a:pPr>
            <a:endParaRPr lang="fr-FR" b="1" dirty="0" smtClean="0">
              <a:latin typeface="Arial" panose="020B0604020202020204" pitchFamily="34" charset="0"/>
              <a:cs typeface="Arial" panose="020B0604020202020204" pitchFamily="34" charset="0"/>
            </a:endParaRPr>
          </a:p>
          <a:p>
            <a:pPr marL="342900" lvl="1" indent="-342900" algn="just">
              <a:lnSpc>
                <a:spcPct val="100000"/>
              </a:lnSpc>
              <a:spcBef>
                <a:spcPts val="1200"/>
              </a:spcBef>
              <a:buClr>
                <a:srgbClr val="FFC000"/>
              </a:buClr>
              <a:buFont typeface="Wingdings" panose="05000000000000000000" pitchFamily="2" charset="2"/>
              <a:buChar char="q"/>
            </a:pPr>
            <a:r>
              <a:rPr lang="fr-FR" dirty="0" smtClean="0">
                <a:latin typeface="Arial" panose="020B0604020202020204" pitchFamily="34" charset="0"/>
                <a:cs typeface="Arial" panose="020B0604020202020204" pitchFamily="34" charset="0"/>
              </a:rPr>
              <a:t>Cette </a:t>
            </a:r>
            <a:r>
              <a:rPr lang="fr-FR" dirty="0">
                <a:latin typeface="Arial" panose="020B0604020202020204" pitchFamily="34" charset="0"/>
                <a:cs typeface="Arial" panose="020B0604020202020204" pitchFamily="34" charset="0"/>
              </a:rPr>
              <a:t>fiche de poste détaillée doit contenir </a:t>
            </a:r>
            <a:r>
              <a:rPr lang="fr-FR" b="1" dirty="0">
                <a:latin typeface="Arial" panose="020B0604020202020204" pitchFamily="34" charset="0"/>
                <a:cs typeface="Arial" panose="020B0604020202020204" pitchFamily="34" charset="0"/>
              </a:rPr>
              <a:t>3 grands « pavés » </a:t>
            </a:r>
            <a:r>
              <a:rPr lang="fr-FR" dirty="0">
                <a:latin typeface="Arial" panose="020B0604020202020204" pitchFamily="34" charset="0"/>
                <a:cs typeface="Arial" panose="020B0604020202020204" pitchFamily="34" charset="0"/>
              </a:rPr>
              <a:t>: </a:t>
            </a:r>
          </a:p>
          <a:p>
            <a:pPr marL="800100" lvl="2" indent="-342900" algn="just">
              <a:lnSpc>
                <a:spcPct val="110000"/>
              </a:lnSpc>
              <a:spcBef>
                <a:spcPts val="600"/>
              </a:spcBef>
              <a:spcAft>
                <a:spcPts val="600"/>
              </a:spcAft>
              <a:buClr>
                <a:srgbClr val="FFC000"/>
              </a:buClr>
              <a:buFont typeface="Arial" panose="020B0604020202020204" pitchFamily="34" charset="0"/>
              <a:buChar char="•"/>
            </a:pPr>
            <a:r>
              <a:rPr lang="fr-FR" dirty="0">
                <a:latin typeface="Arial" panose="020B0604020202020204" pitchFamily="34" charset="0"/>
                <a:cs typeface="Arial" panose="020B0604020202020204" pitchFamily="34" charset="0"/>
              </a:rPr>
              <a:t>Des informations générales </a:t>
            </a:r>
          </a:p>
          <a:p>
            <a:pPr marL="800100" lvl="2" indent="-342900" algn="just">
              <a:lnSpc>
                <a:spcPct val="110000"/>
              </a:lnSpc>
              <a:spcAft>
                <a:spcPts val="600"/>
              </a:spcAft>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La description du poste </a:t>
            </a:r>
          </a:p>
          <a:p>
            <a:pPr marL="800100" lvl="2" indent="-342900" algn="just">
              <a:lnSpc>
                <a:spcPct val="110000"/>
              </a:lnSpc>
              <a:spcAft>
                <a:spcPts val="600"/>
              </a:spcAft>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Le profil du candidat </a:t>
            </a:r>
          </a:p>
          <a:p>
            <a:pPr marL="800100" lvl="2" indent="-342900" algn="just">
              <a:buClr>
                <a:srgbClr val="FFC000"/>
              </a:buClr>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800100" lvl="1" indent="-342900" algn="just">
              <a:buClr>
                <a:srgbClr val="FFC000"/>
              </a:buClr>
              <a:buFont typeface="Wingdings" panose="05000000000000000000" pitchFamily="2" charset="2"/>
              <a:buChar char="q"/>
            </a:pPr>
            <a:endParaRPr lang="fr-FR" dirty="0">
              <a:latin typeface="Arial" panose="020B0604020202020204" pitchFamily="34" charset="0"/>
              <a:cs typeface="Arial" panose="020B0604020202020204" pitchFamily="34" charset="0"/>
            </a:endParaRPr>
          </a:p>
          <a:p>
            <a:pPr marL="800100" lvl="1" indent="-342900" algn="just">
              <a:buClr>
                <a:srgbClr val="FFC000"/>
              </a:buClr>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a:p>
            <a:pPr marL="800100" lvl="1" indent="-342900" algn="just">
              <a:buClr>
                <a:srgbClr val="FFC000"/>
              </a:buClr>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800100" lvl="1" indent="-342900" algn="just">
              <a:buClr>
                <a:srgbClr val="FFC000"/>
              </a:buClr>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p:txBody>
      </p:sp>
      <p:sp>
        <p:nvSpPr>
          <p:cNvPr id="2" name="Titre 1"/>
          <p:cNvSpPr>
            <a:spLocks noGrp="1"/>
          </p:cNvSpPr>
          <p:nvPr>
            <p:ph type="ctrTitle"/>
          </p:nvPr>
        </p:nvSpPr>
        <p:spPr>
          <a:xfrm>
            <a:off x="522973" y="172265"/>
            <a:ext cx="9500135" cy="562058"/>
          </a:xfrm>
        </p:spPr>
        <p:txBody>
          <a:bodyPr>
            <a:noAutofit/>
          </a:bodyPr>
          <a:lstStyle/>
          <a:p>
            <a:pPr algn="l">
              <a:lnSpc>
                <a:spcPct val="100000"/>
              </a:lnSpc>
            </a:pPr>
            <a:r>
              <a:rPr lang="fr-FR" sz="2800" b="1" dirty="0" smtClean="0">
                <a:solidFill>
                  <a:schemeClr val="bg2">
                    <a:lumMod val="50000"/>
                  </a:schemeClr>
                </a:solidFill>
                <a:latin typeface="Arial" panose="020B0604020202020204" pitchFamily="34" charset="0"/>
                <a:cs typeface="Arial" panose="020B0604020202020204" pitchFamily="34" charset="0"/>
              </a:rPr>
              <a:t>La rédaction d’une fiche de poste détaillée</a:t>
            </a:r>
            <a:endParaRPr lang="fr-FR" sz="2800" b="1" dirty="0">
              <a:solidFill>
                <a:schemeClr val="bg2">
                  <a:lumMod val="50000"/>
                </a:schemeClr>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16" y="6222896"/>
            <a:ext cx="1661962" cy="481969"/>
          </a:xfrm>
          <a:prstGeom prst="rect">
            <a:avLst/>
          </a:prstGeom>
        </p:spPr>
      </p:pic>
      <p:pic>
        <p:nvPicPr>
          <p:cNvPr id="5" name="Image 4"/>
          <p:cNvPicPr>
            <a:picLocks noChangeAspect="1"/>
          </p:cNvPicPr>
          <p:nvPr/>
        </p:nvPicPr>
        <p:blipFill>
          <a:blip r:embed="rId3"/>
          <a:stretch>
            <a:fillRect/>
          </a:stretch>
        </p:blipFill>
        <p:spPr>
          <a:xfrm>
            <a:off x="10393730" y="253008"/>
            <a:ext cx="1612181" cy="575779"/>
          </a:xfrm>
          <a:prstGeom prst="rect">
            <a:avLst/>
          </a:prstGeom>
        </p:spPr>
      </p:pic>
      <p:sp>
        <p:nvSpPr>
          <p:cNvPr id="6" name="Espace réservé du numéro de diapositive 5"/>
          <p:cNvSpPr>
            <a:spLocks noGrp="1"/>
          </p:cNvSpPr>
          <p:nvPr>
            <p:ph type="sldNum" sz="quarter" idx="12"/>
          </p:nvPr>
        </p:nvSpPr>
        <p:spPr/>
        <p:txBody>
          <a:bodyPr/>
          <a:lstStyle/>
          <a:p>
            <a:fld id="{361844C9-8C2C-4B0E-98A8-BC22F1E40263}" type="slidenum">
              <a:rPr lang="fr-FR" smtClean="0">
                <a:latin typeface="Arial" panose="020B0604020202020204" pitchFamily="34" charset="0"/>
                <a:cs typeface="Arial" panose="020B0604020202020204" pitchFamily="34" charset="0"/>
              </a:rPr>
              <a:t>6</a:t>
            </a:fld>
            <a:endParaRPr lang="fr-FR">
              <a:latin typeface="Arial" panose="020B0604020202020204" pitchFamily="34" charset="0"/>
              <a:cs typeface="Arial" panose="020B0604020202020204" pitchFamily="34" charset="0"/>
            </a:endParaRPr>
          </a:p>
        </p:txBody>
      </p:sp>
      <p:sp>
        <p:nvSpPr>
          <p:cNvPr id="33" name="Espace réservé du pied de page 32"/>
          <p:cNvSpPr>
            <a:spLocks noGrp="1"/>
          </p:cNvSpPr>
          <p:nvPr>
            <p:ph type="ftr" sz="quarter" idx="11"/>
          </p:nvPr>
        </p:nvSpPr>
        <p:spPr/>
        <p:txBody>
          <a:bodyPr/>
          <a:lstStyle/>
          <a:p>
            <a:r>
              <a:rPr lang="fr-FR" smtClean="0"/>
              <a:t>Plus d'informations sur www.vocationrh.fr</a:t>
            </a:r>
            <a:endParaRPr lang="fr-FR"/>
          </a:p>
        </p:txBody>
      </p:sp>
      <p:sp>
        <p:nvSpPr>
          <p:cNvPr id="7" name="Accolade fermante 6"/>
          <p:cNvSpPr/>
          <p:nvPr/>
        </p:nvSpPr>
        <p:spPr>
          <a:xfrm>
            <a:off x="4203988" y="4222865"/>
            <a:ext cx="271276" cy="914400"/>
          </a:xfrm>
          <a:prstGeom prst="rightBrace">
            <a:avLst/>
          </a:prstGeom>
          <a:noFill/>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0" name="Groupe 9"/>
          <p:cNvGrpSpPr/>
          <p:nvPr/>
        </p:nvGrpSpPr>
        <p:grpSpPr>
          <a:xfrm>
            <a:off x="4920112" y="3902435"/>
            <a:ext cx="5062088" cy="1526120"/>
            <a:chOff x="5622356" y="5034833"/>
            <a:chExt cx="5062088" cy="1526120"/>
          </a:xfrm>
        </p:grpSpPr>
        <p:sp>
          <p:nvSpPr>
            <p:cNvPr id="9" name="Ellipse 8"/>
            <p:cNvSpPr/>
            <p:nvPr/>
          </p:nvSpPr>
          <p:spPr>
            <a:xfrm>
              <a:off x="5622356" y="5034833"/>
              <a:ext cx="5062088" cy="15261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789595" y="5224889"/>
              <a:ext cx="4745255" cy="1200329"/>
            </a:xfrm>
            <a:prstGeom prst="rect">
              <a:avLst/>
            </a:prstGeom>
            <a:noFill/>
          </p:spPr>
          <p:txBody>
            <a:bodyPr wrap="square" rtlCol="0">
              <a:spAutoFit/>
            </a:bodyPr>
            <a:lstStyle/>
            <a:p>
              <a:pPr algn="ctr"/>
              <a:r>
                <a:rPr lang="fr-FR" b="1" dirty="0" smtClean="0">
                  <a:solidFill>
                    <a:schemeClr val="bg1"/>
                  </a:solidFill>
                </a:rPr>
                <a:t>Ces 2 « pavés » vont servir de socle au déroulement de l’entretien et permettre de vérifier l’adéquation entre le candidat et le poste</a:t>
              </a:r>
              <a:endParaRPr lang="fr-FR" b="1" dirty="0">
                <a:solidFill>
                  <a:schemeClr val="bg1"/>
                </a:solidFill>
              </a:endParaRPr>
            </a:p>
          </p:txBody>
        </p:sp>
      </p:grpSp>
    </p:spTree>
    <p:extLst>
      <p:ext uri="{BB962C8B-B14F-4D97-AF65-F5344CB8AC3E}">
        <p14:creationId xmlns:p14="http://schemas.microsoft.com/office/powerpoint/2010/main" val="67823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627" y="141779"/>
            <a:ext cx="8665945" cy="562058"/>
          </a:xfrm>
        </p:spPr>
        <p:txBody>
          <a:bodyPr>
            <a:noAutofit/>
          </a:bodyPr>
          <a:lstStyle/>
          <a:p>
            <a:pPr marL="457200" lvl="1" algn="l" rtl="0">
              <a:spcBef>
                <a:spcPct val="0"/>
              </a:spcBef>
              <a:buClr>
                <a:srgbClr val="FFC000"/>
              </a:buClr>
            </a:pPr>
            <a:r>
              <a:rPr lang="fr-FR" sz="2800" b="1" kern="1200" dirty="0">
                <a:solidFill>
                  <a:schemeClr val="bg2">
                    <a:lumMod val="50000"/>
                  </a:schemeClr>
                </a:solidFill>
                <a:latin typeface="Arial" panose="020B0604020202020204" pitchFamily="34" charset="0"/>
                <a:ea typeface="+mj-ea"/>
                <a:cs typeface="Arial" panose="020B0604020202020204" pitchFamily="34" charset="0"/>
              </a:rPr>
              <a:t>Un bon ciblage des profils </a:t>
            </a:r>
          </a:p>
        </p:txBody>
      </p:sp>
      <p:sp>
        <p:nvSpPr>
          <p:cNvPr id="3" name="Sous-titre 2"/>
          <p:cNvSpPr>
            <a:spLocks noGrp="1"/>
          </p:cNvSpPr>
          <p:nvPr>
            <p:ph type="subTitle" idx="1"/>
          </p:nvPr>
        </p:nvSpPr>
        <p:spPr>
          <a:xfrm>
            <a:off x="354531" y="1408141"/>
            <a:ext cx="11482938" cy="4368855"/>
          </a:xfrm>
        </p:spPr>
        <p:txBody>
          <a:bodyPr>
            <a:normAutofit/>
          </a:bodyPr>
          <a:lstStyle/>
          <a:p>
            <a:pPr marL="342900" lvl="1" indent="-342900" algn="just">
              <a:lnSpc>
                <a:spcPct val="110000"/>
              </a:lnSpc>
              <a:spcBef>
                <a:spcPts val="0"/>
              </a:spcBef>
              <a:buClr>
                <a:srgbClr val="FFC000"/>
              </a:buClr>
              <a:buFont typeface="Wingdings" panose="05000000000000000000" pitchFamily="2" charset="2"/>
              <a:buChar char="q"/>
            </a:pPr>
            <a:r>
              <a:rPr lang="fr-FR" b="1" dirty="0" smtClean="0">
                <a:latin typeface="Arial" panose="020B0604020202020204" pitchFamily="34" charset="0"/>
                <a:cs typeface="Arial" panose="020B0604020202020204" pitchFamily="34" charset="0"/>
              </a:rPr>
              <a:t>Ne pas avoir d’a priori sur le profil </a:t>
            </a:r>
            <a:r>
              <a:rPr lang="fr-FR" sz="1800" b="1" dirty="0" smtClean="0">
                <a:latin typeface="Arial" panose="020B0604020202020204" pitchFamily="34" charset="0"/>
                <a:cs typeface="Arial" panose="020B0604020202020204" pitchFamily="34" charset="0"/>
              </a:rPr>
              <a:t>  </a:t>
            </a:r>
            <a:endParaRPr lang="fr-FR" sz="1800" b="1" dirty="0">
              <a:latin typeface="Arial" panose="020B0604020202020204" pitchFamily="34" charset="0"/>
              <a:cs typeface="Arial" panose="020B0604020202020204" pitchFamily="34" charset="0"/>
            </a:endParaRPr>
          </a:p>
          <a:p>
            <a:pPr marL="800100" lvl="2" indent="-342900" algn="just">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Quid des écoles et du diplôme ? </a:t>
            </a:r>
          </a:p>
          <a:p>
            <a:pPr marL="800100" lvl="2" indent="-342900" algn="just">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Ne pas écarter les profils atypiques </a:t>
            </a:r>
          </a:p>
          <a:p>
            <a:pPr marL="457200" lvl="2" algn="just">
              <a:buClr>
                <a:srgbClr val="FFC000"/>
              </a:buClr>
            </a:pPr>
            <a:endParaRPr lang="fr-FR" sz="1600" dirty="0">
              <a:latin typeface="Arial" panose="020B0604020202020204" pitchFamily="34" charset="0"/>
              <a:cs typeface="Arial" panose="020B0604020202020204" pitchFamily="34" charset="0"/>
            </a:endParaRPr>
          </a:p>
          <a:p>
            <a:pPr marL="342900" indent="-342900" algn="just">
              <a:lnSpc>
                <a:spcPct val="110000"/>
              </a:lnSpc>
              <a:spcBef>
                <a:spcPts val="600"/>
              </a:spcBef>
              <a:spcAft>
                <a:spcPts val="300"/>
              </a:spcAft>
              <a:buClr>
                <a:srgbClr val="FFC000"/>
              </a:buClr>
              <a:buFont typeface="Wingdings" panose="05000000000000000000" pitchFamily="2" charset="2"/>
              <a:buChar char="q"/>
            </a:pPr>
            <a:r>
              <a:rPr lang="fr-FR" sz="2000" b="1" dirty="0" smtClean="0">
                <a:latin typeface="Arial" panose="020B0604020202020204" pitchFamily="34" charset="0"/>
                <a:cs typeface="Arial" panose="020B0604020202020204" pitchFamily="34" charset="0"/>
              </a:rPr>
              <a:t>Multiplier les canaux de </a:t>
            </a:r>
            <a:r>
              <a:rPr lang="fr-FR" sz="2000" b="1" dirty="0">
                <a:latin typeface="Arial" panose="020B0604020202020204" pitchFamily="34" charset="0"/>
                <a:cs typeface="Arial" panose="020B0604020202020204" pitchFamily="34" charset="0"/>
              </a:rPr>
              <a:t>diffusion de l’offre </a:t>
            </a:r>
            <a:r>
              <a:rPr lang="fr-FR" sz="2000" b="1" dirty="0" smtClean="0">
                <a:latin typeface="Arial" panose="020B0604020202020204" pitchFamily="34" charset="0"/>
                <a:cs typeface="Arial" panose="020B0604020202020204" pitchFamily="34" charset="0"/>
              </a:rPr>
              <a:t>pour un maximum de visibilité </a:t>
            </a:r>
            <a:endParaRPr lang="fr-FR" sz="2000" b="1" dirty="0">
              <a:latin typeface="Arial" panose="020B0604020202020204" pitchFamily="34" charset="0"/>
              <a:cs typeface="Arial" panose="020B0604020202020204" pitchFamily="34" charset="0"/>
            </a:endParaRPr>
          </a:p>
          <a:p>
            <a:pPr marL="800100" lvl="1" indent="-342900" algn="just">
              <a:buClr>
                <a:srgbClr val="FFC000"/>
              </a:buClr>
              <a:buFont typeface="Arial" panose="020B0604020202020204" pitchFamily="34" charset="0"/>
              <a:buChar char="•"/>
            </a:pPr>
            <a:r>
              <a:rPr lang="fr-FR" sz="1800" dirty="0" smtClean="0">
                <a:latin typeface="Arial" panose="020B0604020202020204" pitchFamily="34" charset="0"/>
                <a:cs typeface="Arial" panose="020B0604020202020204" pitchFamily="34" charset="0"/>
              </a:rPr>
              <a:t>Les canaux « classiques »</a:t>
            </a:r>
            <a:endParaRPr lang="fr-FR" dirty="0" smtClean="0">
              <a:latin typeface="Arial" panose="020B0604020202020204" pitchFamily="34" charset="0"/>
              <a:cs typeface="Arial" panose="020B0604020202020204" pitchFamily="34" charset="0"/>
            </a:endParaRPr>
          </a:p>
          <a:p>
            <a:pPr marL="800100" lvl="1" indent="-342900" algn="just">
              <a:buClr>
                <a:srgbClr val="FFC000"/>
              </a:buClr>
              <a:buFont typeface="Arial" panose="020B0604020202020204" pitchFamily="34" charset="0"/>
              <a:buChar char="•"/>
            </a:pPr>
            <a:r>
              <a:rPr lang="fr-FR" sz="1800" dirty="0">
                <a:latin typeface="Arial" panose="020B0604020202020204" pitchFamily="34" charset="0"/>
                <a:cs typeface="Arial" panose="020B0604020202020204" pitchFamily="34" charset="0"/>
              </a:rPr>
              <a:t>Les canaux parallèles </a:t>
            </a:r>
          </a:p>
          <a:p>
            <a:pPr marL="800100" lvl="1" indent="-342900" algn="just">
              <a:buClr>
                <a:srgbClr val="FFC000"/>
              </a:buClr>
              <a:buFont typeface="Arial" panose="020B0604020202020204" pitchFamily="34" charset="0"/>
              <a:buChar char="•"/>
            </a:pPr>
            <a:r>
              <a:rPr lang="fr-FR" sz="1800" dirty="0">
                <a:latin typeface="Arial" panose="020B0604020202020204" pitchFamily="34" charset="0"/>
                <a:cs typeface="Arial" panose="020B0604020202020204" pitchFamily="34" charset="0"/>
              </a:rPr>
              <a:t>Les canaux internes </a:t>
            </a:r>
          </a:p>
          <a:p>
            <a:pPr lvl="1" algn="just">
              <a:buClr>
                <a:srgbClr val="FFC000"/>
              </a:buClr>
            </a:pPr>
            <a:endParaRPr lang="fr-FR" sz="1800" dirty="0">
              <a:latin typeface="Arial" panose="020B0604020202020204" pitchFamily="34" charset="0"/>
              <a:cs typeface="Arial" panose="020B0604020202020204" pitchFamily="34" charset="0"/>
            </a:endParaRPr>
          </a:p>
          <a:p>
            <a:pPr marL="342900" lvl="1" indent="-342900" algn="just">
              <a:lnSpc>
                <a:spcPct val="110000"/>
              </a:lnSpc>
              <a:spcBef>
                <a:spcPts val="600"/>
              </a:spcBef>
              <a:spcAft>
                <a:spcPts val="300"/>
              </a:spcAft>
              <a:buClr>
                <a:srgbClr val="FFC000"/>
              </a:buClr>
              <a:buFont typeface="Wingdings" panose="05000000000000000000" pitchFamily="2" charset="2"/>
              <a:buChar char="q"/>
            </a:pPr>
            <a:r>
              <a:rPr lang="fr-FR" b="1" dirty="0">
                <a:latin typeface="Arial" panose="020B0604020202020204" pitchFamily="34" charset="0"/>
                <a:cs typeface="Arial" panose="020B0604020202020204" pitchFamily="34" charset="0"/>
              </a:rPr>
              <a:t>Soigner la pré-sélection des candidats </a:t>
            </a:r>
          </a:p>
          <a:p>
            <a:pPr marL="800100" lvl="2" indent="-342900" algn="just">
              <a:buClr>
                <a:srgbClr val="FFC000"/>
              </a:buClr>
              <a:buFont typeface="Arial" panose="020B0604020202020204" pitchFamily="34" charset="0"/>
              <a:buChar char="•"/>
            </a:pPr>
            <a:r>
              <a:rPr lang="fr-FR" dirty="0">
                <a:latin typeface="Arial" panose="020B0604020202020204" pitchFamily="34" charset="0"/>
                <a:cs typeface="Arial" panose="020B0604020202020204" pitchFamily="34" charset="0"/>
              </a:rPr>
              <a:t>Ne pas rencontrer tout le monde au cas où…</a:t>
            </a:r>
          </a:p>
          <a:p>
            <a:pPr marL="457200" lvl="2" algn="just">
              <a:buClr>
                <a:srgbClr val="FFC000"/>
              </a:buClr>
            </a:pPr>
            <a:endParaRPr lang="fr-FR" sz="1600" dirty="0" smtClean="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16" y="6222896"/>
            <a:ext cx="1661962" cy="481969"/>
          </a:xfrm>
          <a:prstGeom prst="rect">
            <a:avLst/>
          </a:prstGeom>
        </p:spPr>
      </p:pic>
      <p:pic>
        <p:nvPicPr>
          <p:cNvPr id="5" name="Image 4"/>
          <p:cNvPicPr>
            <a:picLocks noChangeAspect="1"/>
          </p:cNvPicPr>
          <p:nvPr/>
        </p:nvPicPr>
        <p:blipFill>
          <a:blip r:embed="rId3"/>
          <a:stretch>
            <a:fillRect/>
          </a:stretch>
        </p:blipFill>
        <p:spPr>
          <a:xfrm>
            <a:off x="10393730" y="253008"/>
            <a:ext cx="1612181" cy="575779"/>
          </a:xfrm>
          <a:prstGeom prst="rect">
            <a:avLst/>
          </a:prstGeom>
        </p:spPr>
      </p:pic>
      <p:sp>
        <p:nvSpPr>
          <p:cNvPr id="6" name="Espace réservé du numéro de diapositive 5"/>
          <p:cNvSpPr>
            <a:spLocks noGrp="1"/>
          </p:cNvSpPr>
          <p:nvPr>
            <p:ph type="sldNum" sz="quarter" idx="12"/>
          </p:nvPr>
        </p:nvSpPr>
        <p:spPr/>
        <p:txBody>
          <a:bodyPr/>
          <a:lstStyle/>
          <a:p>
            <a:fld id="{361844C9-8C2C-4B0E-98A8-BC22F1E40263}" type="slidenum">
              <a:rPr lang="fr-FR" smtClean="0">
                <a:latin typeface="Arial" panose="020B0604020202020204" pitchFamily="34" charset="0"/>
                <a:cs typeface="Arial" panose="020B0604020202020204" pitchFamily="34" charset="0"/>
              </a:rPr>
              <a:t>7</a:t>
            </a:fld>
            <a:endParaRPr lang="fr-FR">
              <a:latin typeface="Arial" panose="020B0604020202020204" pitchFamily="34" charset="0"/>
              <a:cs typeface="Arial" panose="020B0604020202020204" pitchFamily="34" charset="0"/>
            </a:endParaRPr>
          </a:p>
        </p:txBody>
      </p:sp>
      <p:sp>
        <p:nvSpPr>
          <p:cNvPr id="33" name="Espace réservé du pied de page 32"/>
          <p:cNvSpPr>
            <a:spLocks noGrp="1"/>
          </p:cNvSpPr>
          <p:nvPr>
            <p:ph type="ftr" sz="quarter" idx="11"/>
          </p:nvPr>
        </p:nvSpPr>
        <p:spPr/>
        <p:txBody>
          <a:bodyPr/>
          <a:lstStyle/>
          <a:p>
            <a:r>
              <a:rPr lang="fr-FR" smtClean="0"/>
              <a:t>Plus d'informations sur www.vocationrh.fr</a:t>
            </a:r>
            <a:endParaRPr lang="fr-FR"/>
          </a:p>
        </p:txBody>
      </p:sp>
      <p:pic>
        <p:nvPicPr>
          <p:cNvPr id="7" name="Image 6"/>
          <p:cNvPicPr>
            <a:picLocks noChangeAspect="1"/>
          </p:cNvPicPr>
          <p:nvPr/>
        </p:nvPicPr>
        <p:blipFill>
          <a:blip r:embed="rId4"/>
          <a:stretch>
            <a:fillRect/>
          </a:stretch>
        </p:blipFill>
        <p:spPr>
          <a:xfrm>
            <a:off x="7441550" y="3330906"/>
            <a:ext cx="2876130" cy="2150845"/>
          </a:xfrm>
          <a:prstGeom prst="rect">
            <a:avLst/>
          </a:prstGeom>
        </p:spPr>
      </p:pic>
    </p:spTree>
    <p:extLst>
      <p:ext uri="{BB962C8B-B14F-4D97-AF65-F5344CB8AC3E}">
        <p14:creationId xmlns:p14="http://schemas.microsoft.com/office/powerpoint/2010/main" val="195616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7471" y="366979"/>
            <a:ext cx="8665945" cy="562058"/>
          </a:xfrm>
        </p:spPr>
        <p:txBody>
          <a:bodyPr>
            <a:noAutofit/>
          </a:bodyPr>
          <a:lstStyle/>
          <a:p>
            <a:pPr marL="457200" lvl="1" algn="l" rtl="0">
              <a:spcBef>
                <a:spcPct val="0"/>
              </a:spcBef>
              <a:spcAft>
                <a:spcPts val="1200"/>
              </a:spcAft>
              <a:buClr>
                <a:srgbClr val="FFC000"/>
              </a:buClr>
            </a:pPr>
            <a:r>
              <a:rPr lang="fr-FR" sz="2800" b="1" kern="1200" dirty="0">
                <a:solidFill>
                  <a:schemeClr val="bg2">
                    <a:lumMod val="50000"/>
                  </a:schemeClr>
                </a:solidFill>
                <a:latin typeface="Arial" panose="020B0604020202020204" pitchFamily="34" charset="0"/>
                <a:ea typeface="+mj-ea"/>
                <a:cs typeface="Arial" panose="020B0604020202020204" pitchFamily="34" charset="0"/>
              </a:rPr>
              <a:t>Qualité du déroulement des entretiens </a:t>
            </a:r>
          </a:p>
        </p:txBody>
      </p:sp>
      <p:sp>
        <p:nvSpPr>
          <p:cNvPr id="3" name="Sous-titre 2"/>
          <p:cNvSpPr>
            <a:spLocks noGrp="1"/>
          </p:cNvSpPr>
          <p:nvPr>
            <p:ph type="subTitle" idx="1"/>
          </p:nvPr>
        </p:nvSpPr>
        <p:spPr>
          <a:xfrm>
            <a:off x="407471" y="1950568"/>
            <a:ext cx="11482938" cy="2791323"/>
          </a:xfrm>
        </p:spPr>
        <p:txBody>
          <a:bodyPr>
            <a:normAutofit/>
          </a:bodyPr>
          <a:lstStyle/>
          <a:p>
            <a:pPr marL="342900" lvl="1" indent="-342900" algn="just">
              <a:lnSpc>
                <a:spcPct val="100000"/>
              </a:lnSpc>
              <a:spcBef>
                <a:spcPts val="0"/>
              </a:spcBef>
              <a:spcAft>
                <a:spcPts val="300"/>
              </a:spcAft>
              <a:buClr>
                <a:srgbClr val="FFC000"/>
              </a:buClr>
              <a:buFont typeface="Wingdings" panose="05000000000000000000" pitchFamily="2" charset="2"/>
              <a:buChar char="q"/>
            </a:pPr>
            <a:r>
              <a:rPr lang="fr-FR" b="1" dirty="0" smtClean="0">
                <a:latin typeface="Arial" panose="020B0604020202020204" pitchFamily="34" charset="0"/>
                <a:cs typeface="Arial" panose="020B0604020202020204" pitchFamily="34" charset="0"/>
              </a:rPr>
              <a:t>Déroulement des entretiens : un processus maîtrisé </a:t>
            </a:r>
          </a:p>
          <a:p>
            <a:pPr marL="800100" lvl="2" indent="-342900" algn="just">
              <a:lnSpc>
                <a:spcPct val="100000"/>
              </a:lnSpc>
              <a:spcBef>
                <a:spcPts val="0"/>
              </a:spcBef>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Le </a:t>
            </a:r>
            <a:r>
              <a:rPr lang="fr-FR" dirty="0" err="1" smtClean="0">
                <a:latin typeface="Arial" panose="020B0604020202020204" pitchFamily="34" charset="0"/>
                <a:cs typeface="Arial" panose="020B0604020202020204" pitchFamily="34" charset="0"/>
              </a:rPr>
              <a:t>process</a:t>
            </a:r>
            <a:r>
              <a:rPr lang="fr-FR" dirty="0" smtClean="0">
                <a:latin typeface="Arial" panose="020B0604020202020204" pitchFamily="34" charset="0"/>
                <a:cs typeface="Arial" panose="020B0604020202020204" pitchFamily="34" charset="0"/>
              </a:rPr>
              <a:t> doit être clair sur le déroulé entre manager(s) et RH : </a:t>
            </a:r>
          </a:p>
          <a:p>
            <a:pPr marL="800100" lvl="2" indent="-342900" algn="just">
              <a:lnSpc>
                <a:spcPct val="100000"/>
              </a:lnSpc>
              <a:spcBef>
                <a:spcPts val="300"/>
              </a:spcBef>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Le contenu des différents entretiens doit être pragmatique et concret </a:t>
            </a:r>
          </a:p>
          <a:p>
            <a:pPr marL="457200" lvl="2" algn="just">
              <a:lnSpc>
                <a:spcPct val="100000"/>
              </a:lnSpc>
              <a:spcBef>
                <a:spcPts val="300"/>
              </a:spcBef>
              <a:buClr>
                <a:srgbClr val="FFC000"/>
              </a:buClr>
            </a:pPr>
            <a:endParaRPr lang="fr-FR" dirty="0" smtClean="0">
              <a:latin typeface="Arial" panose="020B0604020202020204" pitchFamily="34" charset="0"/>
              <a:cs typeface="Arial" panose="020B0604020202020204" pitchFamily="34" charset="0"/>
            </a:endParaRPr>
          </a:p>
          <a:p>
            <a:pPr marL="457200" lvl="2" algn="just">
              <a:lnSpc>
                <a:spcPct val="100000"/>
              </a:lnSpc>
              <a:spcBef>
                <a:spcPts val="300"/>
              </a:spcBef>
              <a:buClr>
                <a:srgbClr val="FFC000"/>
              </a:buClr>
            </a:pPr>
            <a:endParaRPr lang="fr-FR" dirty="0" smtClean="0">
              <a:latin typeface="Arial" panose="020B0604020202020204" pitchFamily="34" charset="0"/>
              <a:cs typeface="Arial" panose="020B0604020202020204" pitchFamily="34" charset="0"/>
            </a:endParaRPr>
          </a:p>
          <a:p>
            <a:pPr marL="342900" lvl="1" indent="-342900" algn="just">
              <a:lnSpc>
                <a:spcPct val="100000"/>
              </a:lnSpc>
              <a:spcBef>
                <a:spcPts val="600"/>
              </a:spcBef>
              <a:spcAft>
                <a:spcPts val="300"/>
              </a:spcAft>
              <a:buClr>
                <a:srgbClr val="FFC000"/>
              </a:buClr>
              <a:buFont typeface="Wingdings" panose="05000000000000000000" pitchFamily="2" charset="2"/>
              <a:buChar char="q"/>
            </a:pPr>
            <a:r>
              <a:rPr lang="fr-FR" b="1" dirty="0" smtClean="0">
                <a:latin typeface="Arial" panose="020B0604020202020204" pitchFamily="34" charset="0"/>
                <a:cs typeface="Arial" panose="020B0604020202020204" pitchFamily="34" charset="0"/>
              </a:rPr>
              <a:t>Le </a:t>
            </a:r>
            <a:r>
              <a:rPr lang="fr-FR" b="1" dirty="0">
                <a:latin typeface="Arial" panose="020B0604020202020204" pitchFamily="34" charset="0"/>
                <a:cs typeface="Arial" panose="020B0604020202020204" pitchFamily="34" charset="0"/>
              </a:rPr>
              <a:t>contrôle des références  </a:t>
            </a:r>
          </a:p>
          <a:p>
            <a:pPr marL="800100" lvl="2" indent="-342900" algn="just">
              <a:lnSpc>
                <a:spcPct val="100000"/>
              </a:lnSpc>
              <a:spcBef>
                <a:spcPts val="0"/>
              </a:spcBef>
              <a:buClr>
                <a:srgbClr val="FFC000"/>
              </a:buClr>
              <a:buFont typeface="Arial" panose="020B0604020202020204" pitchFamily="34" charset="0"/>
              <a:buChar char="•"/>
            </a:pPr>
            <a:r>
              <a:rPr lang="fr-FR" sz="1900" dirty="0" smtClean="0">
                <a:latin typeface="Arial" panose="020B0604020202020204" pitchFamily="34" charset="0"/>
                <a:cs typeface="Arial" panose="020B0604020202020204" pitchFamily="34" charset="0"/>
              </a:rPr>
              <a:t>Cela évite les mauvaises surprises a </a:t>
            </a:r>
            <a:r>
              <a:rPr lang="fr-FR" sz="1900" dirty="0" smtClean="0">
                <a:latin typeface="Arial" panose="020B0604020202020204" pitchFamily="34" charset="0"/>
                <a:cs typeface="Arial" panose="020B0604020202020204" pitchFamily="34" charset="0"/>
              </a:rPr>
              <a:t>posteriori </a:t>
            </a:r>
            <a:endParaRPr lang="fr-FR" sz="1900" dirty="0" smtClean="0">
              <a:latin typeface="Arial" panose="020B0604020202020204" pitchFamily="34" charset="0"/>
              <a:cs typeface="Arial" panose="020B0604020202020204" pitchFamily="34" charset="0"/>
            </a:endParaRPr>
          </a:p>
          <a:p>
            <a:pPr marL="800100" lvl="2" indent="-342900" algn="just">
              <a:lnSpc>
                <a:spcPct val="100000"/>
              </a:lnSpc>
              <a:spcBef>
                <a:spcPts val="0"/>
              </a:spcBef>
              <a:buClr>
                <a:srgbClr val="FFC000"/>
              </a:buClr>
              <a:buFont typeface="Arial" panose="020B0604020202020204" pitchFamily="34" charset="0"/>
              <a:buChar char="•"/>
            </a:pPr>
            <a:r>
              <a:rPr lang="fr-FR" sz="1900" dirty="0" smtClean="0">
                <a:latin typeface="Arial" panose="020B0604020202020204" pitchFamily="34" charset="0"/>
                <a:cs typeface="Arial" panose="020B0604020202020204" pitchFamily="34" charset="0"/>
              </a:rPr>
              <a:t>Important pour établir la short-</a:t>
            </a:r>
            <a:r>
              <a:rPr lang="fr-FR" sz="1900" dirty="0" err="1" smtClean="0">
                <a:latin typeface="Arial" panose="020B0604020202020204" pitchFamily="34" charset="0"/>
                <a:cs typeface="Arial" panose="020B0604020202020204" pitchFamily="34" charset="0"/>
              </a:rPr>
              <a:t>list</a:t>
            </a:r>
            <a:endParaRPr lang="fr-FR" sz="19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16" y="6222896"/>
            <a:ext cx="1661962" cy="481969"/>
          </a:xfrm>
          <a:prstGeom prst="rect">
            <a:avLst/>
          </a:prstGeom>
        </p:spPr>
      </p:pic>
      <p:pic>
        <p:nvPicPr>
          <p:cNvPr id="5" name="Image 4"/>
          <p:cNvPicPr>
            <a:picLocks noChangeAspect="1"/>
          </p:cNvPicPr>
          <p:nvPr/>
        </p:nvPicPr>
        <p:blipFill>
          <a:blip r:embed="rId3"/>
          <a:stretch>
            <a:fillRect/>
          </a:stretch>
        </p:blipFill>
        <p:spPr>
          <a:xfrm>
            <a:off x="10393730" y="253008"/>
            <a:ext cx="1612181" cy="575779"/>
          </a:xfrm>
          <a:prstGeom prst="rect">
            <a:avLst/>
          </a:prstGeom>
        </p:spPr>
      </p:pic>
      <p:sp>
        <p:nvSpPr>
          <p:cNvPr id="6" name="Espace réservé du numéro de diapositive 5"/>
          <p:cNvSpPr>
            <a:spLocks noGrp="1"/>
          </p:cNvSpPr>
          <p:nvPr>
            <p:ph type="sldNum" sz="quarter" idx="12"/>
          </p:nvPr>
        </p:nvSpPr>
        <p:spPr/>
        <p:txBody>
          <a:bodyPr/>
          <a:lstStyle/>
          <a:p>
            <a:fld id="{361844C9-8C2C-4B0E-98A8-BC22F1E40263}" type="slidenum">
              <a:rPr lang="fr-FR" smtClean="0">
                <a:latin typeface="Arial" panose="020B0604020202020204" pitchFamily="34" charset="0"/>
                <a:cs typeface="Arial" panose="020B0604020202020204" pitchFamily="34" charset="0"/>
              </a:rPr>
              <a:t>8</a:t>
            </a:fld>
            <a:endParaRPr lang="fr-FR">
              <a:latin typeface="Arial" panose="020B0604020202020204" pitchFamily="34" charset="0"/>
              <a:cs typeface="Arial" panose="020B0604020202020204" pitchFamily="34" charset="0"/>
            </a:endParaRPr>
          </a:p>
        </p:txBody>
      </p:sp>
      <p:sp>
        <p:nvSpPr>
          <p:cNvPr id="33" name="Espace réservé du pied de page 32"/>
          <p:cNvSpPr>
            <a:spLocks noGrp="1"/>
          </p:cNvSpPr>
          <p:nvPr>
            <p:ph type="ftr" sz="quarter" idx="11"/>
          </p:nvPr>
        </p:nvSpPr>
        <p:spPr/>
        <p:txBody>
          <a:bodyPr/>
          <a:lstStyle/>
          <a:p>
            <a:r>
              <a:rPr lang="fr-FR" smtClean="0"/>
              <a:t>Plus d'informations sur www.vocationrh.fr</a:t>
            </a:r>
            <a:endParaRPr lang="fr-FR"/>
          </a:p>
        </p:txBody>
      </p:sp>
      <p:pic>
        <p:nvPicPr>
          <p:cNvPr id="8" name="Picture 2"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3856">
            <a:off x="9017045" y="2632417"/>
            <a:ext cx="2757806" cy="158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74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35269" y="228601"/>
            <a:ext cx="9442383" cy="562058"/>
          </a:xfrm>
        </p:spPr>
        <p:txBody>
          <a:bodyPr>
            <a:noAutofit/>
          </a:bodyPr>
          <a:lstStyle/>
          <a:p>
            <a:pPr algn="l">
              <a:lnSpc>
                <a:spcPct val="100000"/>
              </a:lnSpc>
            </a:pPr>
            <a:r>
              <a:rPr lang="fr-FR" sz="2800" b="1" dirty="0" smtClean="0">
                <a:solidFill>
                  <a:schemeClr val="bg2">
                    <a:lumMod val="50000"/>
                  </a:schemeClr>
                </a:solidFill>
                <a:latin typeface="Arial" panose="020B0604020202020204" pitchFamily="34" charset="0"/>
                <a:cs typeface="Arial" panose="020B0604020202020204" pitchFamily="34" charset="0"/>
              </a:rPr>
              <a:t>L’intégration du nouvel embauché ou « On </a:t>
            </a:r>
            <a:r>
              <a:rPr lang="fr-FR" sz="2800" b="1" dirty="0" err="1" smtClean="0">
                <a:solidFill>
                  <a:schemeClr val="bg2">
                    <a:lumMod val="50000"/>
                  </a:schemeClr>
                </a:solidFill>
                <a:latin typeface="Arial" panose="020B0604020202020204" pitchFamily="34" charset="0"/>
                <a:cs typeface="Arial" panose="020B0604020202020204" pitchFamily="34" charset="0"/>
              </a:rPr>
              <a:t>boarding</a:t>
            </a:r>
            <a:r>
              <a:rPr lang="fr-FR" sz="2800" b="1" dirty="0" smtClean="0">
                <a:solidFill>
                  <a:schemeClr val="bg2">
                    <a:lumMod val="50000"/>
                  </a:schemeClr>
                </a:solidFill>
                <a:latin typeface="Arial" panose="020B0604020202020204" pitchFamily="34" charset="0"/>
                <a:cs typeface="Arial" panose="020B0604020202020204" pitchFamily="34" charset="0"/>
              </a:rPr>
              <a:t> »</a:t>
            </a:r>
            <a:endParaRPr lang="fr-FR" sz="2800" b="1" dirty="0">
              <a:solidFill>
                <a:schemeClr val="bg2">
                  <a:lumMod val="50000"/>
                </a:schemeClr>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510139" y="1973180"/>
            <a:ext cx="11081885" cy="3080084"/>
          </a:xfrm>
        </p:spPr>
        <p:txBody>
          <a:bodyPr>
            <a:normAutofit/>
          </a:bodyPr>
          <a:lstStyle/>
          <a:p>
            <a:pPr marL="342900" lvl="1" indent="-342900" algn="just">
              <a:buClr>
                <a:srgbClr val="FFC000"/>
              </a:buClr>
              <a:buFont typeface="Wingdings" panose="05000000000000000000" pitchFamily="2" charset="2"/>
              <a:buChar char="q"/>
            </a:pPr>
            <a:r>
              <a:rPr lang="fr-FR" b="1" dirty="0" smtClean="0">
                <a:latin typeface="Arial" panose="020B0604020202020204" pitchFamily="34" charset="0"/>
                <a:cs typeface="Arial" panose="020B0604020202020204" pitchFamily="34" charset="0"/>
              </a:rPr>
              <a:t>Pourquoi est-ce une </a:t>
            </a:r>
            <a:r>
              <a:rPr lang="fr-FR" b="1" dirty="0">
                <a:latin typeface="Arial" panose="020B0604020202020204" pitchFamily="34" charset="0"/>
                <a:cs typeface="Arial" panose="020B0604020202020204" pitchFamily="34" charset="0"/>
              </a:rPr>
              <a:t>étape cruciale </a:t>
            </a:r>
            <a:r>
              <a:rPr lang="fr-FR" b="1" dirty="0" smtClean="0">
                <a:latin typeface="Arial" panose="020B0604020202020204" pitchFamily="34" charset="0"/>
                <a:cs typeface="Arial" panose="020B0604020202020204" pitchFamily="34" charset="0"/>
              </a:rPr>
              <a:t>? </a:t>
            </a:r>
            <a:endParaRPr lang="fr-FR" b="1" dirty="0">
              <a:latin typeface="Arial" panose="020B0604020202020204" pitchFamily="34" charset="0"/>
              <a:cs typeface="Arial" panose="020B0604020202020204" pitchFamily="34" charset="0"/>
            </a:endParaRPr>
          </a:p>
          <a:p>
            <a:pPr marL="800100" lvl="2" indent="-342900" algn="just">
              <a:lnSpc>
                <a:spcPct val="100000"/>
              </a:lnSpc>
              <a:spcBef>
                <a:spcPts val="0"/>
              </a:spcBef>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Important de se sentir attendu (qu’il </a:t>
            </a:r>
            <a:r>
              <a:rPr lang="fr-FR" dirty="0">
                <a:latin typeface="Arial" panose="020B0604020202020204" pitchFamily="34" charset="0"/>
                <a:cs typeface="Arial" panose="020B0604020202020204" pitchFamily="34" charset="0"/>
              </a:rPr>
              <a:t>soit recruté en </a:t>
            </a:r>
            <a:r>
              <a:rPr lang="fr-FR" dirty="0" smtClean="0">
                <a:latin typeface="Arial" panose="020B0604020202020204" pitchFamily="34" charset="0"/>
                <a:cs typeface="Arial" panose="020B0604020202020204" pitchFamily="34" charset="0"/>
              </a:rPr>
              <a:t>CDI, en CDD </a:t>
            </a:r>
            <a:r>
              <a:rPr lang="fr-FR" dirty="0">
                <a:latin typeface="Arial" panose="020B0604020202020204" pitchFamily="34" charset="0"/>
                <a:cs typeface="Arial" panose="020B0604020202020204" pitchFamily="34" charset="0"/>
              </a:rPr>
              <a:t>ou </a:t>
            </a:r>
            <a:r>
              <a:rPr lang="fr-FR" dirty="0" smtClean="0">
                <a:latin typeface="Arial" panose="020B0604020202020204" pitchFamily="34" charset="0"/>
                <a:cs typeface="Arial" panose="020B0604020202020204" pitchFamily="34" charset="0"/>
              </a:rPr>
              <a:t>en alternance)</a:t>
            </a:r>
          </a:p>
          <a:p>
            <a:pPr marL="800100" lvl="2" indent="-342900" algn="just">
              <a:lnSpc>
                <a:spcPct val="100000"/>
              </a:lnSpc>
              <a:spcBef>
                <a:spcPts val="0"/>
              </a:spcBef>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Idéalement c’est mieux d’avoir un parcours d’intégration établi </a:t>
            </a:r>
          </a:p>
          <a:p>
            <a:pPr marL="800100" lvl="2" indent="-342900" algn="just">
              <a:lnSpc>
                <a:spcPct val="100000"/>
              </a:lnSpc>
              <a:spcBef>
                <a:spcPts val="0"/>
              </a:spcBef>
              <a:buClr>
                <a:srgbClr val="FFC000"/>
              </a:buClr>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800100" lvl="2" indent="-342900" algn="just">
              <a:lnSpc>
                <a:spcPct val="100000"/>
              </a:lnSpc>
              <a:spcBef>
                <a:spcPts val="0"/>
              </a:spcBef>
              <a:buClr>
                <a:srgbClr val="FFC000"/>
              </a:buClr>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a:p>
            <a:pPr marL="342900" lvl="1" indent="-342900" algn="just">
              <a:lnSpc>
                <a:spcPct val="110000"/>
              </a:lnSpc>
              <a:spcBef>
                <a:spcPts val="600"/>
              </a:spcBef>
              <a:spcAft>
                <a:spcPts val="600"/>
              </a:spcAft>
              <a:buClr>
                <a:srgbClr val="FFC000"/>
              </a:buClr>
              <a:buFont typeface="Wingdings" panose="05000000000000000000" pitchFamily="2" charset="2"/>
              <a:buChar char="q"/>
            </a:pPr>
            <a:r>
              <a:rPr lang="fr-FR" b="1" dirty="0" smtClean="0">
                <a:latin typeface="Arial" panose="020B0604020202020204" pitchFamily="34" charset="0"/>
                <a:cs typeface="Arial" panose="020B0604020202020204" pitchFamily="34" charset="0"/>
              </a:rPr>
              <a:t>Cette étape se prépare </a:t>
            </a:r>
            <a:r>
              <a:rPr lang="fr-FR" dirty="0" smtClean="0">
                <a:latin typeface="Arial" panose="020B0604020202020204" pitchFamily="34" charset="0"/>
                <a:cs typeface="Arial" panose="020B0604020202020204" pitchFamily="34" charset="0"/>
              </a:rPr>
              <a:t>: </a:t>
            </a:r>
          </a:p>
          <a:p>
            <a:pPr marL="800100" lvl="2" indent="-342900" algn="just">
              <a:lnSpc>
                <a:spcPct val="110000"/>
              </a:lnSpc>
              <a:spcBef>
                <a:spcPts val="0"/>
              </a:spcBef>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Avant l’arrivée pour les </a:t>
            </a:r>
            <a:r>
              <a:rPr lang="fr-FR" sz="1800" dirty="0" smtClean="0">
                <a:latin typeface="Arial" panose="020B0604020202020204" pitchFamily="34" charset="0"/>
                <a:cs typeface="Arial" panose="020B0604020202020204" pitchFamily="34" charset="0"/>
              </a:rPr>
              <a:t>formalités administratives</a:t>
            </a:r>
          </a:p>
          <a:p>
            <a:pPr marL="800100" lvl="2" indent="-342900" algn="just">
              <a:lnSpc>
                <a:spcPct val="110000"/>
              </a:lnSpc>
              <a:spcBef>
                <a:spcPts val="400"/>
              </a:spcBef>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Le jour de l’arrivée de manière très « pratico-pratique »</a:t>
            </a:r>
          </a:p>
          <a:p>
            <a:pPr marL="800100" lvl="2" indent="-342900" algn="just">
              <a:lnSpc>
                <a:spcPct val="110000"/>
              </a:lnSpc>
              <a:spcBef>
                <a:spcPts val="400"/>
              </a:spcBef>
              <a:buClr>
                <a:srgbClr val="FFC000"/>
              </a:buClr>
              <a:buFont typeface="Arial" panose="020B0604020202020204" pitchFamily="34" charset="0"/>
              <a:buChar char="•"/>
            </a:pPr>
            <a:r>
              <a:rPr lang="fr-FR" dirty="0" smtClean="0">
                <a:latin typeface="Arial" panose="020B0604020202020204" pitchFamily="34" charset="0"/>
                <a:cs typeface="Arial" panose="020B0604020202020204" pitchFamily="34" charset="0"/>
              </a:rPr>
              <a:t>Après </a:t>
            </a:r>
            <a:r>
              <a:rPr lang="fr-FR" dirty="0">
                <a:latin typeface="Arial" panose="020B0604020202020204" pitchFamily="34" charset="0"/>
                <a:cs typeface="Arial" panose="020B0604020202020204" pitchFamily="34" charset="0"/>
              </a:rPr>
              <a:t>l’arrivée </a:t>
            </a:r>
            <a:r>
              <a:rPr lang="fr-FR" dirty="0" smtClean="0">
                <a:latin typeface="Arial" panose="020B0604020202020204" pitchFamily="34" charset="0"/>
                <a:cs typeface="Arial" panose="020B0604020202020204" pitchFamily="34" charset="0"/>
              </a:rPr>
              <a:t>pour sécuriser et finaliser le </a:t>
            </a:r>
            <a:r>
              <a:rPr lang="fr-FR" dirty="0" err="1" smtClean="0">
                <a:latin typeface="Arial" panose="020B0604020202020204" pitchFamily="34" charset="0"/>
                <a:cs typeface="Arial" panose="020B0604020202020204" pitchFamily="34" charset="0"/>
              </a:rPr>
              <a:t>process</a:t>
            </a:r>
            <a:endParaRPr lang="fr-FR" dirty="0">
              <a:latin typeface="Arial" panose="020B0604020202020204" pitchFamily="34" charset="0"/>
              <a:cs typeface="Arial" panose="020B0604020202020204" pitchFamily="34" charset="0"/>
            </a:endParaRPr>
          </a:p>
          <a:p>
            <a:pPr marL="342900" lvl="1" indent="-342900" algn="just">
              <a:buClr>
                <a:srgbClr val="FFC000"/>
              </a:buClr>
              <a:buFont typeface="Wingdings" panose="05000000000000000000" pitchFamily="2" charset="2"/>
              <a:buChar char="q"/>
            </a:pPr>
            <a:endParaRPr lang="fr-FR"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16" y="6222896"/>
            <a:ext cx="1661962" cy="481969"/>
          </a:xfrm>
          <a:prstGeom prst="rect">
            <a:avLst/>
          </a:prstGeom>
        </p:spPr>
      </p:pic>
      <p:pic>
        <p:nvPicPr>
          <p:cNvPr id="5" name="Image 4"/>
          <p:cNvPicPr>
            <a:picLocks noChangeAspect="1"/>
          </p:cNvPicPr>
          <p:nvPr/>
        </p:nvPicPr>
        <p:blipFill>
          <a:blip r:embed="rId3"/>
          <a:stretch>
            <a:fillRect/>
          </a:stretch>
        </p:blipFill>
        <p:spPr>
          <a:xfrm>
            <a:off x="10393730" y="253008"/>
            <a:ext cx="1612181" cy="575779"/>
          </a:xfrm>
          <a:prstGeom prst="rect">
            <a:avLst/>
          </a:prstGeom>
        </p:spPr>
      </p:pic>
      <p:sp>
        <p:nvSpPr>
          <p:cNvPr id="6" name="Espace réservé du numéro de diapositive 5"/>
          <p:cNvSpPr>
            <a:spLocks noGrp="1"/>
          </p:cNvSpPr>
          <p:nvPr>
            <p:ph type="sldNum" sz="quarter" idx="12"/>
          </p:nvPr>
        </p:nvSpPr>
        <p:spPr/>
        <p:txBody>
          <a:bodyPr/>
          <a:lstStyle/>
          <a:p>
            <a:fld id="{361844C9-8C2C-4B0E-98A8-BC22F1E40263}" type="slidenum">
              <a:rPr lang="fr-FR" smtClean="0">
                <a:latin typeface="Arial" panose="020B0604020202020204" pitchFamily="34" charset="0"/>
                <a:cs typeface="Arial" panose="020B0604020202020204" pitchFamily="34" charset="0"/>
              </a:rPr>
              <a:t>9</a:t>
            </a:fld>
            <a:endParaRPr lang="fr-FR">
              <a:latin typeface="Arial" panose="020B0604020202020204" pitchFamily="34" charset="0"/>
              <a:cs typeface="Arial" panose="020B0604020202020204" pitchFamily="34" charset="0"/>
            </a:endParaRPr>
          </a:p>
        </p:txBody>
      </p:sp>
      <p:sp>
        <p:nvSpPr>
          <p:cNvPr id="33" name="Espace réservé du pied de page 32"/>
          <p:cNvSpPr>
            <a:spLocks noGrp="1"/>
          </p:cNvSpPr>
          <p:nvPr>
            <p:ph type="ftr" sz="quarter" idx="11"/>
          </p:nvPr>
        </p:nvSpPr>
        <p:spPr/>
        <p:txBody>
          <a:bodyPr/>
          <a:lstStyle/>
          <a:p>
            <a:r>
              <a:rPr lang="fr-FR" smtClean="0"/>
              <a:t>Plus d'informations sur www.vocationrh.fr</a:t>
            </a:r>
            <a:endParaRPr lang="fr-FR"/>
          </a:p>
        </p:txBody>
      </p:sp>
      <p:pic>
        <p:nvPicPr>
          <p:cNvPr id="7" name="Image 6"/>
          <p:cNvPicPr>
            <a:picLocks noChangeAspect="1"/>
          </p:cNvPicPr>
          <p:nvPr/>
        </p:nvPicPr>
        <p:blipFill>
          <a:blip r:embed="rId4"/>
          <a:stretch>
            <a:fillRect/>
          </a:stretch>
        </p:blipFill>
        <p:spPr>
          <a:xfrm rot="975750">
            <a:off x="8202890" y="3262018"/>
            <a:ext cx="2709009" cy="2649583"/>
          </a:xfrm>
          <a:prstGeom prst="rect">
            <a:avLst/>
          </a:prstGeom>
        </p:spPr>
      </p:pic>
    </p:spTree>
    <p:extLst>
      <p:ext uri="{BB962C8B-B14F-4D97-AF65-F5344CB8AC3E}">
        <p14:creationId xmlns:p14="http://schemas.microsoft.com/office/powerpoint/2010/main" val="2049217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1554</TotalTime>
  <Words>582</Words>
  <Application>Microsoft Office PowerPoint</Application>
  <PresentationFormat>Grand écran</PresentationFormat>
  <Paragraphs>117</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10</vt:i4>
      </vt:variant>
    </vt:vector>
  </HeadingPairs>
  <TitlesOfParts>
    <vt:vector size="18" baseType="lpstr">
      <vt:lpstr>Arial</vt:lpstr>
      <vt:lpstr>Calibri</vt:lpstr>
      <vt:lpstr>Calibri Light</vt:lpstr>
      <vt:lpstr>Symbol</vt:lpstr>
      <vt:lpstr>Wingdings</vt:lpstr>
      <vt:lpstr>Thème Office</vt:lpstr>
      <vt:lpstr>1_Thème Office</vt:lpstr>
      <vt:lpstr>Conception personnalisée</vt:lpstr>
      <vt:lpstr>Recrutement : enjeu et perspectives  </vt:lpstr>
      <vt:lpstr>Présentation (2 mn) </vt:lpstr>
      <vt:lpstr>En Prémices… </vt:lpstr>
      <vt:lpstr>Pour réussir son recrutement… </vt:lpstr>
      <vt:lpstr>L’anticipation du besoin </vt:lpstr>
      <vt:lpstr>La rédaction d’une fiche de poste détaillée</vt:lpstr>
      <vt:lpstr>Un bon ciblage des profils </vt:lpstr>
      <vt:lpstr>Qualité du déroulement des entretiens </vt:lpstr>
      <vt:lpstr>L’intégration du nouvel embauché ou « On boarding »</vt:lpstr>
      <vt:lpstr>En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CHEVALLIER</dc:creator>
  <cp:lastModifiedBy>Guillaume CHEVALLIER</cp:lastModifiedBy>
  <cp:revision>68</cp:revision>
  <dcterms:created xsi:type="dcterms:W3CDTF">2020-11-17T16:11:01Z</dcterms:created>
  <dcterms:modified xsi:type="dcterms:W3CDTF">2020-11-30T17:43:55Z</dcterms:modified>
</cp:coreProperties>
</file>